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8" r:id="rId2"/>
    <p:sldId id="301" r:id="rId3"/>
    <p:sldId id="300" r:id="rId4"/>
    <p:sldId id="296" r:id="rId5"/>
    <p:sldId id="290" r:id="rId6"/>
    <p:sldId id="330" r:id="rId7"/>
    <p:sldId id="281" r:id="rId8"/>
    <p:sldId id="291" r:id="rId9"/>
    <p:sldId id="280" r:id="rId10"/>
    <p:sldId id="302" r:id="rId11"/>
    <p:sldId id="303" r:id="rId12"/>
    <p:sldId id="304" r:id="rId13"/>
    <p:sldId id="305" r:id="rId14"/>
    <p:sldId id="306" r:id="rId15"/>
    <p:sldId id="307" r:id="rId16"/>
    <p:sldId id="279" r:id="rId17"/>
    <p:sldId id="298" r:id="rId18"/>
    <p:sldId id="282" r:id="rId19"/>
    <p:sldId id="311"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BB"/>
    <a:srgbClr val="ECAA21"/>
    <a:srgbClr val="5C6670"/>
    <a:srgbClr val="4F7F70"/>
    <a:srgbClr val="6D3A5D"/>
    <a:srgbClr val="7A9C49"/>
    <a:srgbClr val="005E85"/>
    <a:srgbClr val="E28432"/>
    <a:srgbClr val="B8BE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2" autoAdjust="0"/>
    <p:restoredTop sz="95942" autoAdjust="0"/>
  </p:normalViewPr>
  <p:slideViewPr>
    <p:cSldViewPr>
      <p:cViewPr varScale="1">
        <p:scale>
          <a:sx n="109" d="100"/>
          <a:sy n="109" d="100"/>
        </p:scale>
        <p:origin x="1668" y="108"/>
      </p:cViewPr>
      <p:guideLst>
        <p:guide orient="horz" pos="2160"/>
        <p:guide pos="2880"/>
      </p:guideLst>
    </p:cSldViewPr>
  </p:slideViewPr>
  <p:outlineViewPr>
    <p:cViewPr>
      <p:scale>
        <a:sx n="33" d="100"/>
        <a:sy n="33" d="100"/>
      </p:scale>
      <p:origin x="0" y="5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761954-35A6-4E11-A6CE-ED916A7C5253}"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6BE1C7DE-B4DA-4BE2-B8A6-0961E65B3F48}">
      <dgm:prSet phldrT="[Text]"/>
      <dgm:spPr/>
      <dgm:t>
        <a:bodyPr/>
        <a:lstStyle/>
        <a:p>
          <a:r>
            <a:rPr lang="en-US" dirty="0" smtClean="0"/>
            <a:t>Administration</a:t>
          </a:r>
          <a:endParaRPr lang="en-US" dirty="0"/>
        </a:p>
      </dgm:t>
    </dgm:pt>
    <dgm:pt modelId="{EB5DC62C-DA02-4913-B7A2-1E6DC9B57869}" type="parTrans" cxnId="{4352C508-8F62-4045-BDF3-1C28A382D125}">
      <dgm:prSet/>
      <dgm:spPr/>
      <dgm:t>
        <a:bodyPr/>
        <a:lstStyle/>
        <a:p>
          <a:endParaRPr lang="en-US"/>
        </a:p>
      </dgm:t>
    </dgm:pt>
    <dgm:pt modelId="{460F849C-0AFA-41DC-A4C2-72E6CEEFB80D}" type="sibTrans" cxnId="{4352C508-8F62-4045-BDF3-1C28A382D125}">
      <dgm:prSet/>
      <dgm:spPr/>
      <dgm:t>
        <a:bodyPr/>
        <a:lstStyle/>
        <a:p>
          <a:endParaRPr lang="en-US"/>
        </a:p>
      </dgm:t>
    </dgm:pt>
    <dgm:pt modelId="{A0A002C1-4384-4F82-881C-3C858FE72B00}">
      <dgm:prSet phldrT="[Text]" custT="1"/>
      <dgm:spPr/>
      <dgm:t>
        <a:bodyPr/>
        <a:lstStyle/>
        <a:p>
          <a:r>
            <a:rPr lang="en-US" sz="2100" dirty="0" smtClean="0"/>
            <a:t>Alberta Health</a:t>
          </a:r>
          <a:endParaRPr lang="en-US" sz="2100" dirty="0"/>
        </a:p>
      </dgm:t>
    </dgm:pt>
    <dgm:pt modelId="{32853136-AB62-4E1A-BC27-CEB65B1B263B}" type="parTrans" cxnId="{944B3955-A2DA-4CE2-9008-6B84790D529B}">
      <dgm:prSet/>
      <dgm:spPr/>
      <dgm:t>
        <a:bodyPr/>
        <a:lstStyle/>
        <a:p>
          <a:endParaRPr lang="en-US"/>
        </a:p>
      </dgm:t>
    </dgm:pt>
    <dgm:pt modelId="{1481EBC6-CD63-4200-B250-DD1EE3DB2F15}" type="sibTrans" cxnId="{944B3955-A2DA-4CE2-9008-6B84790D529B}">
      <dgm:prSet/>
      <dgm:spPr/>
      <dgm:t>
        <a:bodyPr/>
        <a:lstStyle/>
        <a:p>
          <a:endParaRPr lang="en-US"/>
        </a:p>
      </dgm:t>
    </dgm:pt>
    <dgm:pt modelId="{D74BC530-8CA9-4C68-A26B-B8E10445060A}">
      <dgm:prSet phldrT="[Text]"/>
      <dgm:spPr/>
      <dgm:t>
        <a:bodyPr/>
        <a:lstStyle/>
        <a:p>
          <a:r>
            <a:rPr lang="en-US" dirty="0" smtClean="0"/>
            <a:t>Procurement</a:t>
          </a:r>
          <a:endParaRPr lang="en-US" dirty="0"/>
        </a:p>
      </dgm:t>
    </dgm:pt>
    <dgm:pt modelId="{66EF7A53-1B34-495F-9610-3D1539F9EFE0}" type="parTrans" cxnId="{CF9C1B16-AE56-4DC0-8608-528EF53284E5}">
      <dgm:prSet/>
      <dgm:spPr/>
      <dgm:t>
        <a:bodyPr/>
        <a:lstStyle/>
        <a:p>
          <a:endParaRPr lang="en-US"/>
        </a:p>
      </dgm:t>
    </dgm:pt>
    <dgm:pt modelId="{4BFA71C7-5833-4A57-9812-8EB463307F14}" type="sibTrans" cxnId="{CF9C1B16-AE56-4DC0-8608-528EF53284E5}">
      <dgm:prSet/>
      <dgm:spPr/>
      <dgm:t>
        <a:bodyPr/>
        <a:lstStyle/>
        <a:p>
          <a:endParaRPr lang="en-US"/>
        </a:p>
      </dgm:t>
    </dgm:pt>
    <dgm:pt modelId="{D8457B55-8609-42F7-AE72-5A8EDEBF48CB}">
      <dgm:prSet phldrT="[Text]"/>
      <dgm:spPr/>
      <dgm:t>
        <a:bodyPr/>
        <a:lstStyle/>
        <a:p>
          <a:r>
            <a:rPr lang="en-US" dirty="0" smtClean="0"/>
            <a:t>Education and training</a:t>
          </a:r>
          <a:endParaRPr lang="en-US" dirty="0"/>
        </a:p>
      </dgm:t>
    </dgm:pt>
    <dgm:pt modelId="{F067F330-16AA-4CA2-9DE9-61BAD1F5F5A7}" type="parTrans" cxnId="{7A817AEB-1267-40BC-B37A-A01701CAA87E}">
      <dgm:prSet/>
      <dgm:spPr/>
      <dgm:t>
        <a:bodyPr/>
        <a:lstStyle/>
        <a:p>
          <a:endParaRPr lang="en-US"/>
        </a:p>
      </dgm:t>
    </dgm:pt>
    <dgm:pt modelId="{93E8DB7F-9EF4-4722-A241-D5A316A81351}" type="sibTrans" cxnId="{7A817AEB-1267-40BC-B37A-A01701CAA87E}">
      <dgm:prSet/>
      <dgm:spPr/>
      <dgm:t>
        <a:bodyPr/>
        <a:lstStyle/>
        <a:p>
          <a:endParaRPr lang="en-US"/>
        </a:p>
      </dgm:t>
    </dgm:pt>
    <dgm:pt modelId="{02B45ABB-24F1-4F11-8520-5E5EBDD752F6}">
      <dgm:prSet phldrT="[Text]"/>
      <dgm:spPr/>
      <dgm:t>
        <a:bodyPr/>
        <a:lstStyle/>
        <a:p>
          <a:r>
            <a:rPr lang="en-US" dirty="0" smtClean="0"/>
            <a:t>Partners</a:t>
          </a:r>
          <a:endParaRPr lang="en-US" dirty="0"/>
        </a:p>
      </dgm:t>
    </dgm:pt>
    <dgm:pt modelId="{C9C6F6ED-C07A-4E57-8833-65E07F4DF913}" type="parTrans" cxnId="{5358CFB4-1951-4D2E-ACF5-567D0136A08F}">
      <dgm:prSet/>
      <dgm:spPr/>
      <dgm:t>
        <a:bodyPr/>
        <a:lstStyle/>
        <a:p>
          <a:endParaRPr lang="en-US"/>
        </a:p>
      </dgm:t>
    </dgm:pt>
    <dgm:pt modelId="{0D76A338-420B-4C69-9FBF-05742F8FD3E1}" type="sibTrans" cxnId="{5358CFB4-1951-4D2E-ACF5-567D0136A08F}">
      <dgm:prSet/>
      <dgm:spPr/>
      <dgm:t>
        <a:bodyPr/>
        <a:lstStyle/>
        <a:p>
          <a:endParaRPr lang="en-US"/>
        </a:p>
      </dgm:t>
    </dgm:pt>
    <dgm:pt modelId="{B6143DCD-9FE5-4F14-9908-E2E90103F1DE}">
      <dgm:prSet phldrT="[Text]"/>
      <dgm:spPr/>
      <dgm:t>
        <a:bodyPr/>
        <a:lstStyle/>
        <a:p>
          <a:r>
            <a:rPr lang="en-US" dirty="0" smtClean="0"/>
            <a:t>ACCH</a:t>
          </a:r>
          <a:endParaRPr lang="en-US" dirty="0"/>
        </a:p>
      </dgm:t>
    </dgm:pt>
    <dgm:pt modelId="{FC3464C7-EFEA-4A04-B1EE-1BEDB752888A}" type="parTrans" cxnId="{C75DC522-1EB8-4FC5-BD6F-BA79BB8AD32E}">
      <dgm:prSet/>
      <dgm:spPr/>
      <dgm:t>
        <a:bodyPr/>
        <a:lstStyle/>
        <a:p>
          <a:endParaRPr lang="en-US"/>
        </a:p>
      </dgm:t>
    </dgm:pt>
    <dgm:pt modelId="{5DA697CB-DC88-434D-B949-3DF4D1D3E0EA}" type="sibTrans" cxnId="{C75DC522-1EB8-4FC5-BD6F-BA79BB8AD32E}">
      <dgm:prSet/>
      <dgm:spPr/>
      <dgm:t>
        <a:bodyPr/>
        <a:lstStyle/>
        <a:p>
          <a:endParaRPr lang="en-US"/>
        </a:p>
      </dgm:t>
    </dgm:pt>
    <dgm:pt modelId="{9AF1ECBA-7179-4A9C-A026-B1F8C761A7B5}">
      <dgm:prSet phldrT="[Text]"/>
      <dgm:spPr/>
      <dgm:t>
        <a:bodyPr/>
        <a:lstStyle/>
        <a:p>
          <a:r>
            <a:rPr lang="en-US" dirty="0" smtClean="0"/>
            <a:t>Pharmacies </a:t>
          </a:r>
          <a:endParaRPr lang="en-US" dirty="0"/>
        </a:p>
      </dgm:t>
    </dgm:pt>
    <dgm:pt modelId="{4DC08FF6-9A72-4EA8-9661-944B6437619E}" type="parTrans" cxnId="{DA74B89C-2EC9-4DA8-BDBF-D9B38BCD4091}">
      <dgm:prSet/>
      <dgm:spPr/>
      <dgm:t>
        <a:bodyPr/>
        <a:lstStyle/>
        <a:p>
          <a:endParaRPr lang="en-US"/>
        </a:p>
      </dgm:t>
    </dgm:pt>
    <dgm:pt modelId="{2E16F1D3-B85A-4E53-8CB0-4B0824A4EE1E}" type="sibTrans" cxnId="{DA74B89C-2EC9-4DA8-BDBF-D9B38BCD4091}">
      <dgm:prSet/>
      <dgm:spPr/>
      <dgm:t>
        <a:bodyPr/>
        <a:lstStyle/>
        <a:p>
          <a:endParaRPr lang="en-US"/>
        </a:p>
      </dgm:t>
    </dgm:pt>
    <dgm:pt modelId="{72735458-6CE7-4B4A-A65A-256E9312C6AA}">
      <dgm:prSet phldrT="[Text]"/>
      <dgm:spPr/>
      <dgm:t>
        <a:bodyPr/>
        <a:lstStyle/>
        <a:p>
          <a:r>
            <a:rPr lang="en-US" dirty="0" smtClean="0"/>
            <a:t>Operations</a:t>
          </a:r>
          <a:endParaRPr lang="en-US" dirty="0"/>
        </a:p>
      </dgm:t>
    </dgm:pt>
    <dgm:pt modelId="{7BCFF52A-F797-461D-8C3D-8539DCC8527D}" type="sibTrans" cxnId="{B7E66738-05A6-40CD-9A91-4047CFA9D1D7}">
      <dgm:prSet/>
      <dgm:spPr/>
      <dgm:t>
        <a:bodyPr/>
        <a:lstStyle/>
        <a:p>
          <a:endParaRPr lang="en-US"/>
        </a:p>
      </dgm:t>
    </dgm:pt>
    <dgm:pt modelId="{021D0226-0523-4C02-9E10-BAB391CA4C63}" type="parTrans" cxnId="{B7E66738-05A6-40CD-9A91-4047CFA9D1D7}">
      <dgm:prSet/>
      <dgm:spPr/>
      <dgm:t>
        <a:bodyPr/>
        <a:lstStyle/>
        <a:p>
          <a:endParaRPr lang="en-US"/>
        </a:p>
      </dgm:t>
    </dgm:pt>
    <dgm:pt modelId="{F91FF3A9-60D4-48D5-A17F-8B4F40004A73}">
      <dgm:prSet phldrT="[Text]" custT="1"/>
      <dgm:spPr/>
      <dgm:t>
        <a:bodyPr/>
        <a:lstStyle/>
        <a:p>
          <a:r>
            <a:rPr lang="en-US" sz="2100" dirty="0" smtClean="0"/>
            <a:t>HRSC</a:t>
          </a:r>
          <a:endParaRPr lang="en-US" sz="2100" dirty="0"/>
        </a:p>
      </dgm:t>
    </dgm:pt>
    <dgm:pt modelId="{6570C484-93FD-4193-BFF9-4BB96D12083E}" type="parTrans" cxnId="{114AD665-60FF-4715-9E62-72D513B1D3E9}">
      <dgm:prSet/>
      <dgm:spPr/>
      <dgm:t>
        <a:bodyPr/>
        <a:lstStyle/>
        <a:p>
          <a:endParaRPr lang="en-US"/>
        </a:p>
      </dgm:t>
    </dgm:pt>
    <dgm:pt modelId="{7929B20A-94CB-421A-A2FA-AF583624E952}" type="sibTrans" cxnId="{114AD665-60FF-4715-9E62-72D513B1D3E9}">
      <dgm:prSet/>
      <dgm:spPr/>
      <dgm:t>
        <a:bodyPr/>
        <a:lstStyle/>
        <a:p>
          <a:endParaRPr lang="en-US"/>
        </a:p>
      </dgm:t>
    </dgm:pt>
    <dgm:pt modelId="{B6CB1D4B-A1F0-4874-A126-E467314C1CA4}">
      <dgm:prSet phldrT="[Text]"/>
      <dgm:spPr/>
      <dgm:t>
        <a:bodyPr/>
        <a:lstStyle/>
        <a:p>
          <a:r>
            <a:rPr lang="en-US" dirty="0" smtClean="0"/>
            <a:t>Distribution </a:t>
          </a:r>
          <a:endParaRPr lang="en-US" dirty="0"/>
        </a:p>
      </dgm:t>
    </dgm:pt>
    <dgm:pt modelId="{810EA94E-FA86-4D1F-A831-12F89638EFA9}" type="parTrans" cxnId="{A3333096-B3A1-49BF-9653-3E46E48AE08B}">
      <dgm:prSet/>
      <dgm:spPr/>
      <dgm:t>
        <a:bodyPr/>
        <a:lstStyle/>
        <a:p>
          <a:endParaRPr lang="en-US"/>
        </a:p>
      </dgm:t>
    </dgm:pt>
    <dgm:pt modelId="{BB9FC1A8-56CA-4312-A83F-978F3993B26A}" type="sibTrans" cxnId="{A3333096-B3A1-49BF-9653-3E46E48AE08B}">
      <dgm:prSet/>
      <dgm:spPr/>
      <dgm:t>
        <a:bodyPr/>
        <a:lstStyle/>
        <a:p>
          <a:endParaRPr lang="en-US"/>
        </a:p>
      </dgm:t>
    </dgm:pt>
    <dgm:pt modelId="{B7C52DE3-F536-4DDD-8E42-B4F3B9E9196A}">
      <dgm:prSet phldrT="[Text]"/>
      <dgm:spPr/>
      <dgm:t>
        <a:bodyPr/>
        <a:lstStyle/>
        <a:p>
          <a:r>
            <a:rPr lang="en-US" dirty="0" smtClean="0"/>
            <a:t>Non-pharmacy sites</a:t>
          </a:r>
          <a:endParaRPr lang="en-US" dirty="0"/>
        </a:p>
      </dgm:t>
    </dgm:pt>
    <dgm:pt modelId="{5D48DE9A-65CA-4EFF-A914-A2822C3D8A22}" type="parTrans" cxnId="{C08ADDED-DD23-4234-B703-2365004300A7}">
      <dgm:prSet/>
      <dgm:spPr/>
      <dgm:t>
        <a:bodyPr/>
        <a:lstStyle/>
        <a:p>
          <a:endParaRPr lang="en-US"/>
        </a:p>
      </dgm:t>
    </dgm:pt>
    <dgm:pt modelId="{AC72DC73-7F85-4D53-A6CA-9A92A084E39D}" type="sibTrans" cxnId="{C08ADDED-DD23-4234-B703-2365004300A7}">
      <dgm:prSet/>
      <dgm:spPr/>
      <dgm:t>
        <a:bodyPr/>
        <a:lstStyle/>
        <a:p>
          <a:endParaRPr lang="en-US"/>
        </a:p>
      </dgm:t>
    </dgm:pt>
    <dgm:pt modelId="{2D5ADE0D-62CB-4BCA-BBD1-94C6996C548A}">
      <dgm:prSet phldrT="[Text]"/>
      <dgm:spPr/>
      <dgm:t>
        <a:bodyPr/>
        <a:lstStyle/>
        <a:p>
          <a:r>
            <a:rPr lang="en-US" dirty="0" smtClean="0"/>
            <a:t>Policy</a:t>
          </a:r>
          <a:endParaRPr lang="en-US" dirty="0"/>
        </a:p>
      </dgm:t>
    </dgm:pt>
    <dgm:pt modelId="{97C20AE2-FC1D-435A-8835-7404D7368E8E}" type="parTrans" cxnId="{E83C34AF-B930-4FAB-8BE1-631F151018D3}">
      <dgm:prSet/>
      <dgm:spPr/>
      <dgm:t>
        <a:bodyPr/>
        <a:lstStyle/>
        <a:p>
          <a:endParaRPr lang="en-US"/>
        </a:p>
      </dgm:t>
    </dgm:pt>
    <dgm:pt modelId="{8CF1AD29-B88B-473B-8465-C57ADA422AB0}" type="sibTrans" cxnId="{E83C34AF-B930-4FAB-8BE1-631F151018D3}">
      <dgm:prSet/>
      <dgm:spPr/>
      <dgm:t>
        <a:bodyPr/>
        <a:lstStyle/>
        <a:p>
          <a:endParaRPr lang="en-US"/>
        </a:p>
      </dgm:t>
    </dgm:pt>
    <dgm:pt modelId="{4E5BCE9A-B4F6-4871-94F3-6FEE1F3732E3}">
      <dgm:prSet phldrT="[Text]"/>
      <dgm:spPr/>
      <dgm:t>
        <a:bodyPr/>
        <a:lstStyle/>
        <a:p>
          <a:r>
            <a:rPr lang="en-US" dirty="0" smtClean="0"/>
            <a:t>Communications</a:t>
          </a:r>
          <a:endParaRPr lang="en-US" dirty="0"/>
        </a:p>
      </dgm:t>
    </dgm:pt>
    <dgm:pt modelId="{0A837FE3-AA69-460D-AA98-2D1D6E2D97B6}" type="parTrans" cxnId="{097D8464-B10B-4966-9103-9A85D0E2F979}">
      <dgm:prSet/>
      <dgm:spPr/>
      <dgm:t>
        <a:bodyPr/>
        <a:lstStyle/>
        <a:p>
          <a:endParaRPr lang="en-US"/>
        </a:p>
      </dgm:t>
    </dgm:pt>
    <dgm:pt modelId="{B88B6990-9E04-4011-88B0-5EF40F8C9E62}" type="sibTrans" cxnId="{097D8464-B10B-4966-9103-9A85D0E2F979}">
      <dgm:prSet/>
      <dgm:spPr/>
      <dgm:t>
        <a:bodyPr/>
        <a:lstStyle/>
        <a:p>
          <a:endParaRPr lang="en-US"/>
        </a:p>
      </dgm:t>
    </dgm:pt>
    <dgm:pt modelId="{9160C632-A250-CF4B-A4BF-A91762A8E963}">
      <dgm:prSet phldrT="[Text]" custT="1"/>
      <dgm:spPr/>
      <dgm:t>
        <a:bodyPr/>
        <a:lstStyle/>
        <a:p>
          <a:r>
            <a:rPr lang="en-US" sz="2100" dirty="0" smtClean="0"/>
            <a:t>Legal</a:t>
          </a:r>
          <a:endParaRPr lang="en-US" sz="2100" dirty="0"/>
        </a:p>
      </dgm:t>
    </dgm:pt>
    <dgm:pt modelId="{A64ED12B-98EC-8442-ABF7-B0F127A46D27}" type="parTrans" cxnId="{F84650DC-0190-1948-AC75-D483CD096583}">
      <dgm:prSet/>
      <dgm:spPr/>
      <dgm:t>
        <a:bodyPr/>
        <a:lstStyle/>
        <a:p>
          <a:endParaRPr lang="en-US"/>
        </a:p>
      </dgm:t>
    </dgm:pt>
    <dgm:pt modelId="{384B2E35-EEE9-4F40-8545-5DB52A19B2D2}" type="sibTrans" cxnId="{F84650DC-0190-1948-AC75-D483CD096583}">
      <dgm:prSet/>
      <dgm:spPr/>
      <dgm:t>
        <a:bodyPr/>
        <a:lstStyle/>
        <a:p>
          <a:endParaRPr lang="en-US"/>
        </a:p>
      </dgm:t>
    </dgm:pt>
    <dgm:pt modelId="{0C3CFB16-E2CA-B943-8837-C6B0BD5DBA78}">
      <dgm:prSet phldrT="[Text]"/>
      <dgm:spPr/>
      <dgm:t>
        <a:bodyPr/>
        <a:lstStyle/>
        <a:p>
          <a:r>
            <a:rPr lang="en-US" dirty="0" smtClean="0"/>
            <a:t>Surveillance</a:t>
          </a:r>
          <a:endParaRPr lang="en-US" dirty="0"/>
        </a:p>
      </dgm:t>
    </dgm:pt>
    <dgm:pt modelId="{BFF0D13B-9732-664E-B04F-B2794F8EA23D}" type="parTrans" cxnId="{685791A9-22D7-FE45-AA95-DE6EF5BA52AB}">
      <dgm:prSet/>
      <dgm:spPr/>
      <dgm:t>
        <a:bodyPr/>
        <a:lstStyle/>
        <a:p>
          <a:endParaRPr lang="en-US"/>
        </a:p>
      </dgm:t>
    </dgm:pt>
    <dgm:pt modelId="{3F8586D1-B983-1E46-B90A-ABBCE542C551}" type="sibTrans" cxnId="{685791A9-22D7-FE45-AA95-DE6EF5BA52AB}">
      <dgm:prSet/>
      <dgm:spPr/>
      <dgm:t>
        <a:bodyPr/>
        <a:lstStyle/>
        <a:p>
          <a:endParaRPr lang="en-US"/>
        </a:p>
      </dgm:t>
    </dgm:pt>
    <dgm:pt modelId="{19356EB0-3405-C540-A7F7-940BDC7B8F5E}">
      <dgm:prSet/>
      <dgm:spPr/>
      <dgm:t>
        <a:bodyPr/>
        <a:lstStyle/>
        <a:p>
          <a:r>
            <a:rPr lang="en-US" dirty="0" smtClean="0"/>
            <a:t>Evaluation</a:t>
          </a:r>
          <a:endParaRPr lang="en-US" dirty="0"/>
        </a:p>
      </dgm:t>
    </dgm:pt>
    <dgm:pt modelId="{43173BEF-2E3B-7546-86A2-0444208C9155}" type="parTrans" cxnId="{571BDCB3-2509-644F-9B25-21D6AF43E049}">
      <dgm:prSet/>
      <dgm:spPr/>
      <dgm:t>
        <a:bodyPr/>
        <a:lstStyle/>
        <a:p>
          <a:endParaRPr lang="en-US"/>
        </a:p>
      </dgm:t>
    </dgm:pt>
    <dgm:pt modelId="{1713253B-30EE-CD4D-850D-21CF3311FEF1}" type="sibTrans" cxnId="{571BDCB3-2509-644F-9B25-21D6AF43E049}">
      <dgm:prSet/>
      <dgm:spPr/>
      <dgm:t>
        <a:bodyPr/>
        <a:lstStyle/>
        <a:p>
          <a:endParaRPr lang="en-US"/>
        </a:p>
      </dgm:t>
    </dgm:pt>
    <dgm:pt modelId="{D8E18CE2-70DD-4223-97AB-EA188C6664E1}">
      <dgm:prSet phldrT="[Text]" custT="1"/>
      <dgm:spPr/>
      <dgm:t>
        <a:bodyPr/>
        <a:lstStyle/>
        <a:p>
          <a:r>
            <a:rPr lang="en-US" sz="2100" dirty="0" smtClean="0"/>
            <a:t>HPSP</a:t>
          </a:r>
          <a:endParaRPr lang="en-US" dirty="0"/>
        </a:p>
      </dgm:t>
    </dgm:pt>
    <dgm:pt modelId="{CC734B19-2B02-43D4-BC61-AE2B22737104}" type="sibTrans" cxnId="{3608E05E-15EB-4941-9DA0-3C3AD91B3DA1}">
      <dgm:prSet/>
      <dgm:spPr/>
      <dgm:t>
        <a:bodyPr/>
        <a:lstStyle/>
        <a:p>
          <a:endParaRPr lang="en-US"/>
        </a:p>
      </dgm:t>
    </dgm:pt>
    <dgm:pt modelId="{8076A7E8-43DF-4769-BF0E-30CC2E3FC1E7}" type="parTrans" cxnId="{3608E05E-15EB-4941-9DA0-3C3AD91B3DA1}">
      <dgm:prSet/>
      <dgm:spPr/>
      <dgm:t>
        <a:bodyPr/>
        <a:lstStyle/>
        <a:p>
          <a:endParaRPr lang="en-US"/>
        </a:p>
      </dgm:t>
    </dgm:pt>
    <dgm:pt modelId="{FEC8F925-B8FD-B44A-BCE0-1879F548750D}">
      <dgm:prSet phldrT="[Text]" custT="1"/>
      <dgm:spPr/>
      <dgm:t>
        <a:bodyPr/>
        <a:lstStyle/>
        <a:p>
          <a:r>
            <a:rPr lang="en-US" sz="2100" dirty="0" smtClean="0"/>
            <a:t>Professional Colleges</a:t>
          </a:r>
          <a:endParaRPr lang="en-US" sz="2100" dirty="0"/>
        </a:p>
      </dgm:t>
    </dgm:pt>
    <dgm:pt modelId="{8FF34C0B-B992-7B4D-A7CC-3B943BEC2D81}" type="parTrans" cxnId="{E2C5A239-3441-9C4E-B84F-5D56852372AA}">
      <dgm:prSet/>
      <dgm:spPr/>
      <dgm:t>
        <a:bodyPr/>
        <a:lstStyle/>
        <a:p>
          <a:endParaRPr lang="en-US"/>
        </a:p>
      </dgm:t>
    </dgm:pt>
    <dgm:pt modelId="{A45F625E-323F-4642-8150-DEF644403828}" type="sibTrans" cxnId="{E2C5A239-3441-9C4E-B84F-5D56852372AA}">
      <dgm:prSet/>
      <dgm:spPr/>
      <dgm:t>
        <a:bodyPr/>
        <a:lstStyle/>
        <a:p>
          <a:endParaRPr lang="en-US"/>
        </a:p>
      </dgm:t>
    </dgm:pt>
    <dgm:pt modelId="{13FBD2D1-CDC3-574B-88F3-9EDA853F972F}">
      <dgm:prSet phldrT="[Text]"/>
      <dgm:spPr/>
      <dgm:t>
        <a:bodyPr/>
        <a:lstStyle/>
        <a:p>
          <a:r>
            <a:rPr lang="en-US" dirty="0" smtClean="0"/>
            <a:t>MFR</a:t>
          </a:r>
          <a:endParaRPr lang="en-US" dirty="0"/>
        </a:p>
      </dgm:t>
    </dgm:pt>
    <dgm:pt modelId="{F04A9245-0222-8840-93B9-1BC9B54BF3E6}" type="parTrans" cxnId="{22E6D840-E9BA-6946-8267-D2DB6FB1AD5D}">
      <dgm:prSet/>
      <dgm:spPr/>
      <dgm:t>
        <a:bodyPr/>
        <a:lstStyle/>
        <a:p>
          <a:endParaRPr lang="en-US"/>
        </a:p>
      </dgm:t>
    </dgm:pt>
    <dgm:pt modelId="{A69253EC-2BBA-0144-B7ED-755AC8ACC795}" type="sibTrans" cxnId="{22E6D840-E9BA-6946-8267-D2DB6FB1AD5D}">
      <dgm:prSet/>
      <dgm:spPr/>
      <dgm:t>
        <a:bodyPr/>
        <a:lstStyle/>
        <a:p>
          <a:endParaRPr lang="en-US"/>
        </a:p>
      </dgm:t>
    </dgm:pt>
    <dgm:pt modelId="{B1C725D9-0B58-5D42-A552-91127987AA74}">
      <dgm:prSet phldrT="[Text]"/>
      <dgm:spPr/>
      <dgm:t>
        <a:bodyPr/>
        <a:lstStyle/>
        <a:p>
          <a:r>
            <a:rPr lang="en-US" dirty="0" smtClean="0"/>
            <a:t>FNIHB</a:t>
          </a:r>
          <a:endParaRPr lang="en-US" dirty="0"/>
        </a:p>
      </dgm:t>
    </dgm:pt>
    <dgm:pt modelId="{7A7BBA19-09CC-3544-9BC1-DD56988D3612}" type="parTrans" cxnId="{59620B7F-4789-714D-91C5-C2E035B0D974}">
      <dgm:prSet/>
      <dgm:spPr/>
      <dgm:t>
        <a:bodyPr/>
        <a:lstStyle/>
        <a:p>
          <a:endParaRPr lang="en-US"/>
        </a:p>
      </dgm:t>
    </dgm:pt>
    <dgm:pt modelId="{8AA2A7C4-761D-E643-99A6-D45A81BAC293}" type="sibTrans" cxnId="{59620B7F-4789-714D-91C5-C2E035B0D974}">
      <dgm:prSet/>
      <dgm:spPr/>
      <dgm:t>
        <a:bodyPr/>
        <a:lstStyle/>
        <a:p>
          <a:endParaRPr lang="en-US"/>
        </a:p>
      </dgm:t>
    </dgm:pt>
    <dgm:pt modelId="{F0BEE1E9-4812-46FA-9A8F-97754CC789B7}" type="pres">
      <dgm:prSet presAssocID="{15761954-35A6-4E11-A6CE-ED916A7C5253}" presName="Name0" presStyleCnt="0">
        <dgm:presLayoutVars>
          <dgm:dir/>
          <dgm:animLvl val="lvl"/>
          <dgm:resizeHandles val="exact"/>
        </dgm:presLayoutVars>
      </dgm:prSet>
      <dgm:spPr/>
      <dgm:t>
        <a:bodyPr/>
        <a:lstStyle/>
        <a:p>
          <a:endParaRPr lang="en-US"/>
        </a:p>
      </dgm:t>
    </dgm:pt>
    <dgm:pt modelId="{8745A6D3-D93C-453A-9010-B4A85B0A3686}" type="pres">
      <dgm:prSet presAssocID="{6BE1C7DE-B4DA-4BE2-B8A6-0961E65B3F48}" presName="composite" presStyleCnt="0"/>
      <dgm:spPr/>
    </dgm:pt>
    <dgm:pt modelId="{9DD14A7A-7B33-47F0-A2F6-2A49F7401680}" type="pres">
      <dgm:prSet presAssocID="{6BE1C7DE-B4DA-4BE2-B8A6-0961E65B3F48}" presName="parTx" presStyleLbl="alignNode1" presStyleIdx="0" presStyleCnt="3">
        <dgm:presLayoutVars>
          <dgm:chMax val="0"/>
          <dgm:chPref val="0"/>
          <dgm:bulletEnabled val="1"/>
        </dgm:presLayoutVars>
      </dgm:prSet>
      <dgm:spPr/>
      <dgm:t>
        <a:bodyPr/>
        <a:lstStyle/>
        <a:p>
          <a:endParaRPr lang="en-US"/>
        </a:p>
      </dgm:t>
    </dgm:pt>
    <dgm:pt modelId="{349AA46C-426E-4148-9183-3E1765D879DD}" type="pres">
      <dgm:prSet presAssocID="{6BE1C7DE-B4DA-4BE2-B8A6-0961E65B3F48}" presName="desTx" presStyleLbl="alignAccFollowNode1" presStyleIdx="0" presStyleCnt="3">
        <dgm:presLayoutVars>
          <dgm:bulletEnabled val="1"/>
        </dgm:presLayoutVars>
      </dgm:prSet>
      <dgm:spPr/>
      <dgm:t>
        <a:bodyPr/>
        <a:lstStyle/>
        <a:p>
          <a:endParaRPr lang="en-US"/>
        </a:p>
      </dgm:t>
    </dgm:pt>
    <dgm:pt modelId="{88C6C8D6-FA3A-4684-89AA-AB34A96A18EE}" type="pres">
      <dgm:prSet presAssocID="{460F849C-0AFA-41DC-A4C2-72E6CEEFB80D}" presName="space" presStyleCnt="0"/>
      <dgm:spPr/>
    </dgm:pt>
    <dgm:pt modelId="{7BC1CC74-1540-4858-93FE-25D0A5E936AB}" type="pres">
      <dgm:prSet presAssocID="{72735458-6CE7-4B4A-A65A-256E9312C6AA}" presName="composite" presStyleCnt="0"/>
      <dgm:spPr/>
    </dgm:pt>
    <dgm:pt modelId="{FB420BA5-FE17-4EAD-A3F3-E6842B3706BD}" type="pres">
      <dgm:prSet presAssocID="{72735458-6CE7-4B4A-A65A-256E9312C6AA}" presName="parTx" presStyleLbl="alignNode1" presStyleIdx="1" presStyleCnt="3">
        <dgm:presLayoutVars>
          <dgm:chMax val="0"/>
          <dgm:chPref val="0"/>
          <dgm:bulletEnabled val="1"/>
        </dgm:presLayoutVars>
      </dgm:prSet>
      <dgm:spPr/>
      <dgm:t>
        <a:bodyPr/>
        <a:lstStyle/>
        <a:p>
          <a:endParaRPr lang="en-US"/>
        </a:p>
      </dgm:t>
    </dgm:pt>
    <dgm:pt modelId="{BE6D0264-7E97-495E-A877-6EB5F7B6C8B6}" type="pres">
      <dgm:prSet presAssocID="{72735458-6CE7-4B4A-A65A-256E9312C6AA}" presName="desTx" presStyleLbl="alignAccFollowNode1" presStyleIdx="1" presStyleCnt="3">
        <dgm:presLayoutVars>
          <dgm:bulletEnabled val="1"/>
        </dgm:presLayoutVars>
      </dgm:prSet>
      <dgm:spPr/>
      <dgm:t>
        <a:bodyPr/>
        <a:lstStyle/>
        <a:p>
          <a:endParaRPr lang="en-US"/>
        </a:p>
      </dgm:t>
    </dgm:pt>
    <dgm:pt modelId="{D2DA5F55-CDEE-4074-80F6-C6A1736630A5}" type="pres">
      <dgm:prSet presAssocID="{7BCFF52A-F797-461D-8C3D-8539DCC8527D}" presName="space" presStyleCnt="0"/>
      <dgm:spPr/>
    </dgm:pt>
    <dgm:pt modelId="{0573F8D2-00E9-4AEE-B81D-DC55518E5B45}" type="pres">
      <dgm:prSet presAssocID="{02B45ABB-24F1-4F11-8520-5E5EBDD752F6}" presName="composite" presStyleCnt="0"/>
      <dgm:spPr/>
    </dgm:pt>
    <dgm:pt modelId="{5852F6F1-27EE-4B90-9493-9F5465887D08}" type="pres">
      <dgm:prSet presAssocID="{02B45ABB-24F1-4F11-8520-5E5EBDD752F6}" presName="parTx" presStyleLbl="alignNode1" presStyleIdx="2" presStyleCnt="3">
        <dgm:presLayoutVars>
          <dgm:chMax val="0"/>
          <dgm:chPref val="0"/>
          <dgm:bulletEnabled val="1"/>
        </dgm:presLayoutVars>
      </dgm:prSet>
      <dgm:spPr/>
      <dgm:t>
        <a:bodyPr/>
        <a:lstStyle/>
        <a:p>
          <a:endParaRPr lang="en-US"/>
        </a:p>
      </dgm:t>
    </dgm:pt>
    <dgm:pt modelId="{73819C93-E901-47B0-A852-0942331DA47D}" type="pres">
      <dgm:prSet presAssocID="{02B45ABB-24F1-4F11-8520-5E5EBDD752F6}" presName="desTx" presStyleLbl="alignAccFollowNode1" presStyleIdx="2" presStyleCnt="3">
        <dgm:presLayoutVars>
          <dgm:bulletEnabled val="1"/>
        </dgm:presLayoutVars>
      </dgm:prSet>
      <dgm:spPr/>
      <dgm:t>
        <a:bodyPr/>
        <a:lstStyle/>
        <a:p>
          <a:endParaRPr lang="en-US"/>
        </a:p>
      </dgm:t>
    </dgm:pt>
  </dgm:ptLst>
  <dgm:cxnLst>
    <dgm:cxn modelId="{B43D468D-7381-9A45-BC7C-D7F67864E713}" type="presOf" srcId="{0C3CFB16-E2CA-B943-8837-C6B0BD5DBA78}" destId="{BE6D0264-7E97-495E-A877-6EB5F7B6C8B6}" srcOrd="0" destOrd="5" presId="urn:microsoft.com/office/officeart/2005/8/layout/hList1"/>
    <dgm:cxn modelId="{E83C34AF-B930-4FAB-8BE1-631F151018D3}" srcId="{72735458-6CE7-4B4A-A65A-256E9312C6AA}" destId="{2D5ADE0D-62CB-4BCA-BBD1-94C6996C548A}" srcOrd="3" destOrd="0" parTransId="{97C20AE2-FC1D-435A-8835-7404D7368E8E}" sibTransId="{8CF1AD29-B88B-473B-8465-C57ADA422AB0}"/>
    <dgm:cxn modelId="{114AD665-60FF-4715-9E62-72D513B1D3E9}" srcId="{6BE1C7DE-B4DA-4BE2-B8A6-0961E65B3F48}" destId="{F91FF3A9-60D4-48D5-A17F-8B4F40004A73}" srcOrd="1" destOrd="0" parTransId="{6570C484-93FD-4193-BFF9-4BB96D12083E}" sibTransId="{7929B20A-94CB-421A-A2FA-AF583624E952}"/>
    <dgm:cxn modelId="{F3AFE6CC-12A8-48E9-A797-C6BD3DBD235A}" type="presOf" srcId="{9AF1ECBA-7179-4A9C-A026-B1F8C761A7B5}" destId="{73819C93-E901-47B0-A852-0942331DA47D}" srcOrd="0" destOrd="2" presId="urn:microsoft.com/office/officeart/2005/8/layout/hList1"/>
    <dgm:cxn modelId="{F84650DC-0190-1948-AC75-D483CD096583}" srcId="{6BE1C7DE-B4DA-4BE2-B8A6-0961E65B3F48}" destId="{9160C632-A250-CF4B-A4BF-A91762A8E963}" srcOrd="3" destOrd="0" parTransId="{A64ED12B-98EC-8442-ABF7-B0F127A46D27}" sibTransId="{384B2E35-EEE9-4F40-8545-5DB52A19B2D2}"/>
    <dgm:cxn modelId="{70BAA0CB-F29C-4211-B2AD-87FE05428063}" type="presOf" srcId="{02B45ABB-24F1-4F11-8520-5E5EBDD752F6}" destId="{5852F6F1-27EE-4B90-9493-9F5465887D08}" srcOrd="0" destOrd="0" presId="urn:microsoft.com/office/officeart/2005/8/layout/hList1"/>
    <dgm:cxn modelId="{22E6D840-E9BA-6946-8267-D2DB6FB1AD5D}" srcId="{02B45ABB-24F1-4F11-8520-5E5EBDD752F6}" destId="{13FBD2D1-CDC3-574B-88F3-9EDA853F972F}" srcOrd="3" destOrd="0" parTransId="{F04A9245-0222-8840-93B9-1BC9B54BF3E6}" sibTransId="{A69253EC-2BBA-0144-B7ED-755AC8ACC795}"/>
    <dgm:cxn modelId="{A4014E8F-5BE0-4A42-B580-3BF7225B5F66}" type="presOf" srcId="{B7C52DE3-F536-4DDD-8E42-B4F3B9E9196A}" destId="{73819C93-E901-47B0-A852-0942331DA47D}" srcOrd="0" destOrd="1" presId="urn:microsoft.com/office/officeart/2005/8/layout/hList1"/>
    <dgm:cxn modelId="{C75DC522-1EB8-4FC5-BD6F-BA79BB8AD32E}" srcId="{02B45ABB-24F1-4F11-8520-5E5EBDD752F6}" destId="{B6143DCD-9FE5-4F14-9908-E2E90103F1DE}" srcOrd="0" destOrd="0" parTransId="{FC3464C7-EFEA-4A04-B1EE-1BEDB752888A}" sibTransId="{5DA697CB-DC88-434D-B949-3DF4D1D3E0EA}"/>
    <dgm:cxn modelId="{CB652F33-9F80-4040-B30A-D8E92B9593B3}" type="presOf" srcId="{4E5BCE9A-B4F6-4871-94F3-6FEE1F3732E3}" destId="{BE6D0264-7E97-495E-A877-6EB5F7B6C8B6}" srcOrd="0" destOrd="4" presId="urn:microsoft.com/office/officeart/2005/8/layout/hList1"/>
    <dgm:cxn modelId="{59620B7F-4789-714D-91C5-C2E035B0D974}" srcId="{02B45ABB-24F1-4F11-8520-5E5EBDD752F6}" destId="{B1C725D9-0B58-5D42-A552-91127987AA74}" srcOrd="4" destOrd="0" parTransId="{7A7BBA19-09CC-3544-9BC1-DD56988D3612}" sibTransId="{8AA2A7C4-761D-E643-99A6-D45A81BAC293}"/>
    <dgm:cxn modelId="{892FA023-C262-423E-8286-B02D877C27B5}" type="presOf" srcId="{B6CB1D4B-A1F0-4874-A126-E467314C1CA4}" destId="{BE6D0264-7E97-495E-A877-6EB5F7B6C8B6}" srcOrd="0" destOrd="1" presId="urn:microsoft.com/office/officeart/2005/8/layout/hList1"/>
    <dgm:cxn modelId="{7A817AEB-1267-40BC-B37A-A01701CAA87E}" srcId="{72735458-6CE7-4B4A-A65A-256E9312C6AA}" destId="{D8457B55-8609-42F7-AE72-5A8EDEBF48CB}" srcOrd="2" destOrd="0" parTransId="{F067F330-16AA-4CA2-9DE9-61BAD1F5F5A7}" sibTransId="{93E8DB7F-9EF4-4722-A241-D5A316A81351}"/>
    <dgm:cxn modelId="{9E14BF7C-0305-C045-A7D3-26C9A25B2AED}" type="presOf" srcId="{9160C632-A250-CF4B-A4BF-A91762A8E963}" destId="{349AA46C-426E-4148-9183-3E1765D879DD}" srcOrd="0" destOrd="3" presId="urn:microsoft.com/office/officeart/2005/8/layout/hList1"/>
    <dgm:cxn modelId="{CF9C1B16-AE56-4DC0-8608-528EF53284E5}" srcId="{72735458-6CE7-4B4A-A65A-256E9312C6AA}" destId="{D74BC530-8CA9-4C68-A26B-B8E10445060A}" srcOrd="0" destOrd="0" parTransId="{66EF7A53-1B34-495F-9610-3D1539F9EFE0}" sibTransId="{4BFA71C7-5833-4A57-9812-8EB463307F14}"/>
    <dgm:cxn modelId="{B7E66738-05A6-40CD-9A91-4047CFA9D1D7}" srcId="{15761954-35A6-4E11-A6CE-ED916A7C5253}" destId="{72735458-6CE7-4B4A-A65A-256E9312C6AA}" srcOrd="1" destOrd="0" parTransId="{021D0226-0523-4C02-9E10-BAB391CA4C63}" sibTransId="{7BCFF52A-F797-461D-8C3D-8539DCC8527D}"/>
    <dgm:cxn modelId="{5358CFB4-1951-4D2E-ACF5-567D0136A08F}" srcId="{15761954-35A6-4E11-A6CE-ED916A7C5253}" destId="{02B45ABB-24F1-4F11-8520-5E5EBDD752F6}" srcOrd="2" destOrd="0" parTransId="{C9C6F6ED-C07A-4E57-8833-65E07F4DF913}" sibTransId="{0D76A338-420B-4C69-9FBF-05742F8FD3E1}"/>
    <dgm:cxn modelId="{3608E05E-15EB-4941-9DA0-3C3AD91B3DA1}" srcId="{6BE1C7DE-B4DA-4BE2-B8A6-0961E65B3F48}" destId="{D8E18CE2-70DD-4223-97AB-EA188C6664E1}" srcOrd="2" destOrd="0" parTransId="{8076A7E8-43DF-4769-BF0E-30CC2E3FC1E7}" sibTransId="{CC734B19-2B02-43D4-BC61-AE2B22737104}"/>
    <dgm:cxn modelId="{790FE24E-39A0-8C4A-A1A8-2BB14DED5E36}" type="presOf" srcId="{B1C725D9-0B58-5D42-A552-91127987AA74}" destId="{73819C93-E901-47B0-A852-0942331DA47D}" srcOrd="0" destOrd="4" presId="urn:microsoft.com/office/officeart/2005/8/layout/hList1"/>
    <dgm:cxn modelId="{A3333096-B3A1-49BF-9653-3E46E48AE08B}" srcId="{72735458-6CE7-4B4A-A65A-256E9312C6AA}" destId="{B6CB1D4B-A1F0-4874-A126-E467314C1CA4}" srcOrd="1" destOrd="0" parTransId="{810EA94E-FA86-4D1F-A831-12F89638EFA9}" sibTransId="{BB9FC1A8-56CA-4312-A83F-978F3993B26A}"/>
    <dgm:cxn modelId="{ED72C60C-742B-47B4-B9A6-01F0E462CFF2}" type="presOf" srcId="{D8457B55-8609-42F7-AE72-5A8EDEBF48CB}" destId="{BE6D0264-7E97-495E-A877-6EB5F7B6C8B6}" srcOrd="0" destOrd="2" presId="urn:microsoft.com/office/officeart/2005/8/layout/hList1"/>
    <dgm:cxn modelId="{87ED5536-5253-4B4B-AA11-4D0C8150B975}" type="presOf" srcId="{B6143DCD-9FE5-4F14-9908-E2E90103F1DE}" destId="{73819C93-E901-47B0-A852-0942331DA47D}" srcOrd="0" destOrd="0" presId="urn:microsoft.com/office/officeart/2005/8/layout/hList1"/>
    <dgm:cxn modelId="{4352C508-8F62-4045-BDF3-1C28A382D125}" srcId="{15761954-35A6-4E11-A6CE-ED916A7C5253}" destId="{6BE1C7DE-B4DA-4BE2-B8A6-0961E65B3F48}" srcOrd="0" destOrd="0" parTransId="{EB5DC62C-DA02-4913-B7A2-1E6DC9B57869}" sibTransId="{460F849C-0AFA-41DC-A4C2-72E6CEEFB80D}"/>
    <dgm:cxn modelId="{A96E6460-A079-4B69-983E-4F437CA641F2}" type="presOf" srcId="{2D5ADE0D-62CB-4BCA-BBD1-94C6996C548A}" destId="{BE6D0264-7E97-495E-A877-6EB5F7B6C8B6}" srcOrd="0" destOrd="3" presId="urn:microsoft.com/office/officeart/2005/8/layout/hList1"/>
    <dgm:cxn modelId="{DA74B89C-2EC9-4DA8-BDBF-D9B38BCD4091}" srcId="{02B45ABB-24F1-4F11-8520-5E5EBDD752F6}" destId="{9AF1ECBA-7179-4A9C-A026-B1F8C761A7B5}" srcOrd="2" destOrd="0" parTransId="{4DC08FF6-9A72-4EA8-9661-944B6437619E}" sibTransId="{2E16F1D3-B85A-4E53-8CB0-4B0824A4EE1E}"/>
    <dgm:cxn modelId="{DDE89EBC-AE5F-496E-A1E7-81F39D73B0F2}" type="presOf" srcId="{15761954-35A6-4E11-A6CE-ED916A7C5253}" destId="{F0BEE1E9-4812-46FA-9A8F-97754CC789B7}" srcOrd="0" destOrd="0" presId="urn:microsoft.com/office/officeart/2005/8/layout/hList1"/>
    <dgm:cxn modelId="{CCC36F6F-AD3C-4315-B371-152FAD9ED1CE}" type="presOf" srcId="{72735458-6CE7-4B4A-A65A-256E9312C6AA}" destId="{FB420BA5-FE17-4EAD-A3F3-E6842B3706BD}" srcOrd="0" destOrd="0" presId="urn:microsoft.com/office/officeart/2005/8/layout/hList1"/>
    <dgm:cxn modelId="{F86E33FE-372C-4A75-83F1-2350BDF64698}" type="presOf" srcId="{D74BC530-8CA9-4C68-A26B-B8E10445060A}" destId="{BE6D0264-7E97-495E-A877-6EB5F7B6C8B6}" srcOrd="0" destOrd="0" presId="urn:microsoft.com/office/officeart/2005/8/layout/hList1"/>
    <dgm:cxn modelId="{D123F242-C5EC-4D5B-979C-778CCA454914}" type="presOf" srcId="{F91FF3A9-60D4-48D5-A17F-8B4F40004A73}" destId="{349AA46C-426E-4148-9183-3E1765D879DD}" srcOrd="0" destOrd="1" presId="urn:microsoft.com/office/officeart/2005/8/layout/hList1"/>
    <dgm:cxn modelId="{58AAB1F5-A2CE-9048-9733-BD5B4C15AECC}" type="presOf" srcId="{19356EB0-3405-C540-A7F7-940BDC7B8F5E}" destId="{BE6D0264-7E97-495E-A877-6EB5F7B6C8B6}" srcOrd="0" destOrd="6" presId="urn:microsoft.com/office/officeart/2005/8/layout/hList1"/>
    <dgm:cxn modelId="{8987583B-E633-47F6-83EE-FE709D5FD76B}" type="presOf" srcId="{6BE1C7DE-B4DA-4BE2-B8A6-0961E65B3F48}" destId="{9DD14A7A-7B33-47F0-A2F6-2A49F7401680}" srcOrd="0" destOrd="0" presId="urn:microsoft.com/office/officeart/2005/8/layout/hList1"/>
    <dgm:cxn modelId="{4E76358B-811A-4803-8A79-E7685593DCED}" type="presOf" srcId="{D8E18CE2-70DD-4223-97AB-EA188C6664E1}" destId="{349AA46C-426E-4148-9183-3E1765D879DD}" srcOrd="0" destOrd="2" presId="urn:microsoft.com/office/officeart/2005/8/layout/hList1"/>
    <dgm:cxn modelId="{659F8F89-997A-4957-A391-73A9B24CE181}" type="presOf" srcId="{A0A002C1-4384-4F82-881C-3C858FE72B00}" destId="{349AA46C-426E-4148-9183-3E1765D879DD}" srcOrd="0" destOrd="0" presId="urn:microsoft.com/office/officeart/2005/8/layout/hList1"/>
    <dgm:cxn modelId="{944B3955-A2DA-4CE2-9008-6B84790D529B}" srcId="{6BE1C7DE-B4DA-4BE2-B8A6-0961E65B3F48}" destId="{A0A002C1-4384-4F82-881C-3C858FE72B00}" srcOrd="0" destOrd="0" parTransId="{32853136-AB62-4E1A-BC27-CEB65B1B263B}" sibTransId="{1481EBC6-CD63-4200-B250-DD1EE3DB2F15}"/>
    <dgm:cxn modelId="{BBDDE284-4846-074B-B917-5677E46716D4}" type="presOf" srcId="{FEC8F925-B8FD-B44A-BCE0-1879F548750D}" destId="{349AA46C-426E-4148-9183-3E1765D879DD}" srcOrd="0" destOrd="4" presId="urn:microsoft.com/office/officeart/2005/8/layout/hList1"/>
    <dgm:cxn modelId="{685791A9-22D7-FE45-AA95-DE6EF5BA52AB}" srcId="{72735458-6CE7-4B4A-A65A-256E9312C6AA}" destId="{0C3CFB16-E2CA-B943-8837-C6B0BD5DBA78}" srcOrd="5" destOrd="0" parTransId="{BFF0D13B-9732-664E-B04F-B2794F8EA23D}" sibTransId="{3F8586D1-B983-1E46-B90A-ABBCE542C551}"/>
    <dgm:cxn modelId="{E2C5A239-3441-9C4E-B84F-5D56852372AA}" srcId="{6BE1C7DE-B4DA-4BE2-B8A6-0961E65B3F48}" destId="{FEC8F925-B8FD-B44A-BCE0-1879F548750D}" srcOrd="4" destOrd="0" parTransId="{8FF34C0B-B992-7B4D-A7CC-3B943BEC2D81}" sibTransId="{A45F625E-323F-4642-8150-DEF644403828}"/>
    <dgm:cxn modelId="{C08ADDED-DD23-4234-B703-2365004300A7}" srcId="{02B45ABB-24F1-4F11-8520-5E5EBDD752F6}" destId="{B7C52DE3-F536-4DDD-8E42-B4F3B9E9196A}" srcOrd="1" destOrd="0" parTransId="{5D48DE9A-65CA-4EFF-A914-A2822C3D8A22}" sibTransId="{AC72DC73-7F85-4D53-A6CA-9A92A084E39D}"/>
    <dgm:cxn modelId="{5E7C3AC8-B27F-6442-977A-B334CA83E4E7}" type="presOf" srcId="{13FBD2D1-CDC3-574B-88F3-9EDA853F972F}" destId="{73819C93-E901-47B0-A852-0942331DA47D}" srcOrd="0" destOrd="3" presId="urn:microsoft.com/office/officeart/2005/8/layout/hList1"/>
    <dgm:cxn modelId="{571BDCB3-2509-644F-9B25-21D6AF43E049}" srcId="{72735458-6CE7-4B4A-A65A-256E9312C6AA}" destId="{19356EB0-3405-C540-A7F7-940BDC7B8F5E}" srcOrd="6" destOrd="0" parTransId="{43173BEF-2E3B-7546-86A2-0444208C9155}" sibTransId="{1713253B-30EE-CD4D-850D-21CF3311FEF1}"/>
    <dgm:cxn modelId="{097D8464-B10B-4966-9103-9A85D0E2F979}" srcId="{72735458-6CE7-4B4A-A65A-256E9312C6AA}" destId="{4E5BCE9A-B4F6-4871-94F3-6FEE1F3732E3}" srcOrd="4" destOrd="0" parTransId="{0A837FE3-AA69-460D-AA98-2D1D6E2D97B6}" sibTransId="{B88B6990-9E04-4011-88B0-5EF40F8C9E62}"/>
    <dgm:cxn modelId="{B290DDF7-FCED-44A8-AA23-BA5A646C1EF6}" type="presParOf" srcId="{F0BEE1E9-4812-46FA-9A8F-97754CC789B7}" destId="{8745A6D3-D93C-453A-9010-B4A85B0A3686}" srcOrd="0" destOrd="0" presId="urn:microsoft.com/office/officeart/2005/8/layout/hList1"/>
    <dgm:cxn modelId="{F23FAFA3-7733-497D-907E-93AF774C3FD9}" type="presParOf" srcId="{8745A6D3-D93C-453A-9010-B4A85B0A3686}" destId="{9DD14A7A-7B33-47F0-A2F6-2A49F7401680}" srcOrd="0" destOrd="0" presId="urn:microsoft.com/office/officeart/2005/8/layout/hList1"/>
    <dgm:cxn modelId="{990E98EF-5392-485C-AA86-CAB53B93D407}" type="presParOf" srcId="{8745A6D3-D93C-453A-9010-B4A85B0A3686}" destId="{349AA46C-426E-4148-9183-3E1765D879DD}" srcOrd="1" destOrd="0" presId="urn:microsoft.com/office/officeart/2005/8/layout/hList1"/>
    <dgm:cxn modelId="{F41F3811-3C77-4270-A51E-D22BACC0D59D}" type="presParOf" srcId="{F0BEE1E9-4812-46FA-9A8F-97754CC789B7}" destId="{88C6C8D6-FA3A-4684-89AA-AB34A96A18EE}" srcOrd="1" destOrd="0" presId="urn:microsoft.com/office/officeart/2005/8/layout/hList1"/>
    <dgm:cxn modelId="{96DC16FB-FF62-4BD9-B64C-04959799D9EC}" type="presParOf" srcId="{F0BEE1E9-4812-46FA-9A8F-97754CC789B7}" destId="{7BC1CC74-1540-4858-93FE-25D0A5E936AB}" srcOrd="2" destOrd="0" presId="urn:microsoft.com/office/officeart/2005/8/layout/hList1"/>
    <dgm:cxn modelId="{BEBB4A92-5562-4409-8335-8FCBCB88D137}" type="presParOf" srcId="{7BC1CC74-1540-4858-93FE-25D0A5E936AB}" destId="{FB420BA5-FE17-4EAD-A3F3-E6842B3706BD}" srcOrd="0" destOrd="0" presId="urn:microsoft.com/office/officeart/2005/8/layout/hList1"/>
    <dgm:cxn modelId="{3CD60AAB-A55C-4EF3-8C84-B1A2B5B33420}" type="presParOf" srcId="{7BC1CC74-1540-4858-93FE-25D0A5E936AB}" destId="{BE6D0264-7E97-495E-A877-6EB5F7B6C8B6}" srcOrd="1" destOrd="0" presId="urn:microsoft.com/office/officeart/2005/8/layout/hList1"/>
    <dgm:cxn modelId="{8A768734-A2C6-4DCE-BFAE-0D973B8455EA}" type="presParOf" srcId="{F0BEE1E9-4812-46FA-9A8F-97754CC789B7}" destId="{D2DA5F55-CDEE-4074-80F6-C6A1736630A5}" srcOrd="3" destOrd="0" presId="urn:microsoft.com/office/officeart/2005/8/layout/hList1"/>
    <dgm:cxn modelId="{9FE3A5E3-BA5D-477A-8D85-7A974D654CED}" type="presParOf" srcId="{F0BEE1E9-4812-46FA-9A8F-97754CC789B7}" destId="{0573F8D2-00E9-4AEE-B81D-DC55518E5B45}" srcOrd="4" destOrd="0" presId="urn:microsoft.com/office/officeart/2005/8/layout/hList1"/>
    <dgm:cxn modelId="{E079F55B-63AC-414B-8A6B-98FAC3E46945}" type="presParOf" srcId="{0573F8D2-00E9-4AEE-B81D-DC55518E5B45}" destId="{5852F6F1-27EE-4B90-9493-9F5465887D08}" srcOrd="0" destOrd="0" presId="urn:microsoft.com/office/officeart/2005/8/layout/hList1"/>
    <dgm:cxn modelId="{65C55606-1A9D-4676-9786-6DF23E0974A5}" type="presParOf" srcId="{0573F8D2-00E9-4AEE-B81D-DC55518E5B45}" destId="{73819C93-E901-47B0-A852-0942331DA47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14A7A-7B33-47F0-A2F6-2A49F7401680}">
      <dsp:nvSpPr>
        <dsp:cNvPr id="0" name=""/>
        <dsp:cNvSpPr/>
      </dsp:nvSpPr>
      <dsp:spPr>
        <a:xfrm>
          <a:off x="2545" y="278313"/>
          <a:ext cx="2482304" cy="6048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Administration</a:t>
          </a:r>
          <a:endParaRPr lang="en-US" sz="2100" kern="1200" dirty="0"/>
        </a:p>
      </dsp:txBody>
      <dsp:txXfrm>
        <a:off x="2545" y="278313"/>
        <a:ext cx="2482304" cy="604800"/>
      </dsp:txXfrm>
    </dsp:sp>
    <dsp:sp modelId="{349AA46C-426E-4148-9183-3E1765D879DD}">
      <dsp:nvSpPr>
        <dsp:cNvPr id="0" name=""/>
        <dsp:cNvSpPr/>
      </dsp:nvSpPr>
      <dsp:spPr>
        <a:xfrm>
          <a:off x="2545" y="883113"/>
          <a:ext cx="2482304" cy="2799385"/>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Alberta Health</a:t>
          </a:r>
          <a:endParaRPr lang="en-US" sz="2100" kern="1200" dirty="0"/>
        </a:p>
        <a:p>
          <a:pPr marL="228600" lvl="1" indent="-228600" algn="l" defTabSz="933450">
            <a:lnSpc>
              <a:spcPct val="90000"/>
            </a:lnSpc>
            <a:spcBef>
              <a:spcPct val="0"/>
            </a:spcBef>
            <a:spcAft>
              <a:spcPct val="15000"/>
            </a:spcAft>
            <a:buChar char="••"/>
          </a:pPr>
          <a:r>
            <a:rPr lang="en-US" sz="2100" kern="1200" dirty="0" smtClean="0"/>
            <a:t>HRSC</a:t>
          </a:r>
          <a:endParaRPr lang="en-US" sz="2100" kern="1200" dirty="0"/>
        </a:p>
        <a:p>
          <a:pPr marL="228600" lvl="1" indent="-228600" algn="l" defTabSz="933450">
            <a:lnSpc>
              <a:spcPct val="90000"/>
            </a:lnSpc>
            <a:spcBef>
              <a:spcPct val="0"/>
            </a:spcBef>
            <a:spcAft>
              <a:spcPct val="15000"/>
            </a:spcAft>
            <a:buChar char="••"/>
          </a:pPr>
          <a:r>
            <a:rPr lang="en-US" sz="2100" kern="1200" dirty="0" smtClean="0"/>
            <a:t>HPSP</a:t>
          </a:r>
          <a:endParaRPr lang="en-US" kern="1200" dirty="0"/>
        </a:p>
        <a:p>
          <a:pPr marL="228600" lvl="1" indent="-228600" algn="l" defTabSz="933450">
            <a:lnSpc>
              <a:spcPct val="90000"/>
            </a:lnSpc>
            <a:spcBef>
              <a:spcPct val="0"/>
            </a:spcBef>
            <a:spcAft>
              <a:spcPct val="15000"/>
            </a:spcAft>
            <a:buChar char="••"/>
          </a:pPr>
          <a:r>
            <a:rPr lang="en-US" sz="2100" kern="1200" dirty="0" smtClean="0"/>
            <a:t>Legal</a:t>
          </a:r>
          <a:endParaRPr lang="en-US" sz="2100" kern="1200" dirty="0"/>
        </a:p>
        <a:p>
          <a:pPr marL="228600" lvl="1" indent="-228600" algn="l" defTabSz="933450">
            <a:lnSpc>
              <a:spcPct val="90000"/>
            </a:lnSpc>
            <a:spcBef>
              <a:spcPct val="0"/>
            </a:spcBef>
            <a:spcAft>
              <a:spcPct val="15000"/>
            </a:spcAft>
            <a:buChar char="••"/>
          </a:pPr>
          <a:r>
            <a:rPr lang="en-US" sz="2100" kern="1200" dirty="0" smtClean="0"/>
            <a:t>Professional Colleges</a:t>
          </a:r>
          <a:endParaRPr lang="en-US" sz="2100" kern="1200" dirty="0"/>
        </a:p>
      </dsp:txBody>
      <dsp:txXfrm>
        <a:off x="2545" y="883113"/>
        <a:ext cx="2482304" cy="2799385"/>
      </dsp:txXfrm>
    </dsp:sp>
    <dsp:sp modelId="{FB420BA5-FE17-4EAD-A3F3-E6842B3706BD}">
      <dsp:nvSpPr>
        <dsp:cNvPr id="0" name=""/>
        <dsp:cNvSpPr/>
      </dsp:nvSpPr>
      <dsp:spPr>
        <a:xfrm>
          <a:off x="2832372" y="278313"/>
          <a:ext cx="2482304" cy="6048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Operations</a:t>
          </a:r>
          <a:endParaRPr lang="en-US" sz="2100" kern="1200" dirty="0"/>
        </a:p>
      </dsp:txBody>
      <dsp:txXfrm>
        <a:off x="2832372" y="278313"/>
        <a:ext cx="2482304" cy="604800"/>
      </dsp:txXfrm>
    </dsp:sp>
    <dsp:sp modelId="{BE6D0264-7E97-495E-A877-6EB5F7B6C8B6}">
      <dsp:nvSpPr>
        <dsp:cNvPr id="0" name=""/>
        <dsp:cNvSpPr/>
      </dsp:nvSpPr>
      <dsp:spPr>
        <a:xfrm>
          <a:off x="2832372" y="883113"/>
          <a:ext cx="2482304" cy="2799385"/>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Procurement</a:t>
          </a:r>
          <a:endParaRPr lang="en-US" sz="2100" kern="1200" dirty="0"/>
        </a:p>
        <a:p>
          <a:pPr marL="228600" lvl="1" indent="-228600" algn="l" defTabSz="933450">
            <a:lnSpc>
              <a:spcPct val="90000"/>
            </a:lnSpc>
            <a:spcBef>
              <a:spcPct val="0"/>
            </a:spcBef>
            <a:spcAft>
              <a:spcPct val="15000"/>
            </a:spcAft>
            <a:buChar char="••"/>
          </a:pPr>
          <a:r>
            <a:rPr lang="en-US" sz="2100" kern="1200" dirty="0" smtClean="0"/>
            <a:t>Distribution </a:t>
          </a:r>
          <a:endParaRPr lang="en-US" sz="2100" kern="1200" dirty="0"/>
        </a:p>
        <a:p>
          <a:pPr marL="228600" lvl="1" indent="-228600" algn="l" defTabSz="933450">
            <a:lnSpc>
              <a:spcPct val="90000"/>
            </a:lnSpc>
            <a:spcBef>
              <a:spcPct val="0"/>
            </a:spcBef>
            <a:spcAft>
              <a:spcPct val="15000"/>
            </a:spcAft>
            <a:buChar char="••"/>
          </a:pPr>
          <a:r>
            <a:rPr lang="en-US" sz="2100" kern="1200" dirty="0" smtClean="0"/>
            <a:t>Education and training</a:t>
          </a:r>
          <a:endParaRPr lang="en-US" sz="2100" kern="1200" dirty="0"/>
        </a:p>
        <a:p>
          <a:pPr marL="228600" lvl="1" indent="-228600" algn="l" defTabSz="933450">
            <a:lnSpc>
              <a:spcPct val="90000"/>
            </a:lnSpc>
            <a:spcBef>
              <a:spcPct val="0"/>
            </a:spcBef>
            <a:spcAft>
              <a:spcPct val="15000"/>
            </a:spcAft>
            <a:buChar char="••"/>
          </a:pPr>
          <a:r>
            <a:rPr lang="en-US" sz="2100" kern="1200" dirty="0" smtClean="0"/>
            <a:t>Policy</a:t>
          </a:r>
          <a:endParaRPr lang="en-US" sz="2100" kern="1200" dirty="0"/>
        </a:p>
        <a:p>
          <a:pPr marL="228600" lvl="1" indent="-228600" algn="l" defTabSz="933450">
            <a:lnSpc>
              <a:spcPct val="90000"/>
            </a:lnSpc>
            <a:spcBef>
              <a:spcPct val="0"/>
            </a:spcBef>
            <a:spcAft>
              <a:spcPct val="15000"/>
            </a:spcAft>
            <a:buChar char="••"/>
          </a:pPr>
          <a:r>
            <a:rPr lang="en-US" sz="2100" kern="1200" dirty="0" smtClean="0"/>
            <a:t>Communications</a:t>
          </a:r>
          <a:endParaRPr lang="en-US" sz="2100" kern="1200" dirty="0"/>
        </a:p>
        <a:p>
          <a:pPr marL="228600" lvl="1" indent="-228600" algn="l" defTabSz="933450">
            <a:lnSpc>
              <a:spcPct val="90000"/>
            </a:lnSpc>
            <a:spcBef>
              <a:spcPct val="0"/>
            </a:spcBef>
            <a:spcAft>
              <a:spcPct val="15000"/>
            </a:spcAft>
            <a:buChar char="••"/>
          </a:pPr>
          <a:r>
            <a:rPr lang="en-US" sz="2100" kern="1200" dirty="0" smtClean="0"/>
            <a:t>Surveillance</a:t>
          </a:r>
          <a:endParaRPr lang="en-US" sz="2100" kern="1200" dirty="0"/>
        </a:p>
        <a:p>
          <a:pPr marL="228600" lvl="1" indent="-228600" algn="l" defTabSz="933450">
            <a:lnSpc>
              <a:spcPct val="90000"/>
            </a:lnSpc>
            <a:spcBef>
              <a:spcPct val="0"/>
            </a:spcBef>
            <a:spcAft>
              <a:spcPct val="15000"/>
            </a:spcAft>
            <a:buChar char="••"/>
          </a:pPr>
          <a:r>
            <a:rPr lang="en-US" sz="2100" kern="1200" dirty="0" smtClean="0"/>
            <a:t>Evaluation</a:t>
          </a:r>
          <a:endParaRPr lang="en-US" sz="2100" kern="1200" dirty="0"/>
        </a:p>
      </dsp:txBody>
      <dsp:txXfrm>
        <a:off x="2832372" y="883113"/>
        <a:ext cx="2482304" cy="2799385"/>
      </dsp:txXfrm>
    </dsp:sp>
    <dsp:sp modelId="{5852F6F1-27EE-4B90-9493-9F5465887D08}">
      <dsp:nvSpPr>
        <dsp:cNvPr id="0" name=""/>
        <dsp:cNvSpPr/>
      </dsp:nvSpPr>
      <dsp:spPr>
        <a:xfrm>
          <a:off x="5662199" y="278313"/>
          <a:ext cx="2482304" cy="6048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Partners</a:t>
          </a:r>
          <a:endParaRPr lang="en-US" sz="2100" kern="1200" dirty="0"/>
        </a:p>
      </dsp:txBody>
      <dsp:txXfrm>
        <a:off x="5662199" y="278313"/>
        <a:ext cx="2482304" cy="604800"/>
      </dsp:txXfrm>
    </dsp:sp>
    <dsp:sp modelId="{73819C93-E901-47B0-A852-0942331DA47D}">
      <dsp:nvSpPr>
        <dsp:cNvPr id="0" name=""/>
        <dsp:cNvSpPr/>
      </dsp:nvSpPr>
      <dsp:spPr>
        <a:xfrm>
          <a:off x="5662199" y="883113"/>
          <a:ext cx="2482304" cy="2799385"/>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ACCH</a:t>
          </a:r>
          <a:endParaRPr lang="en-US" sz="2100" kern="1200" dirty="0"/>
        </a:p>
        <a:p>
          <a:pPr marL="228600" lvl="1" indent="-228600" algn="l" defTabSz="933450">
            <a:lnSpc>
              <a:spcPct val="90000"/>
            </a:lnSpc>
            <a:spcBef>
              <a:spcPct val="0"/>
            </a:spcBef>
            <a:spcAft>
              <a:spcPct val="15000"/>
            </a:spcAft>
            <a:buChar char="••"/>
          </a:pPr>
          <a:r>
            <a:rPr lang="en-US" sz="2100" kern="1200" dirty="0" smtClean="0"/>
            <a:t>Non-pharmacy sites</a:t>
          </a:r>
          <a:endParaRPr lang="en-US" sz="2100" kern="1200" dirty="0"/>
        </a:p>
        <a:p>
          <a:pPr marL="228600" lvl="1" indent="-228600" algn="l" defTabSz="933450">
            <a:lnSpc>
              <a:spcPct val="90000"/>
            </a:lnSpc>
            <a:spcBef>
              <a:spcPct val="0"/>
            </a:spcBef>
            <a:spcAft>
              <a:spcPct val="15000"/>
            </a:spcAft>
            <a:buChar char="••"/>
          </a:pPr>
          <a:r>
            <a:rPr lang="en-US" sz="2100" kern="1200" dirty="0" smtClean="0"/>
            <a:t>Pharmacies </a:t>
          </a:r>
          <a:endParaRPr lang="en-US" sz="2100" kern="1200" dirty="0"/>
        </a:p>
        <a:p>
          <a:pPr marL="228600" lvl="1" indent="-228600" algn="l" defTabSz="933450">
            <a:lnSpc>
              <a:spcPct val="90000"/>
            </a:lnSpc>
            <a:spcBef>
              <a:spcPct val="0"/>
            </a:spcBef>
            <a:spcAft>
              <a:spcPct val="15000"/>
            </a:spcAft>
            <a:buChar char="••"/>
          </a:pPr>
          <a:r>
            <a:rPr lang="en-US" sz="2100" kern="1200" dirty="0" smtClean="0"/>
            <a:t>MFR</a:t>
          </a:r>
          <a:endParaRPr lang="en-US" sz="2100" kern="1200" dirty="0"/>
        </a:p>
        <a:p>
          <a:pPr marL="228600" lvl="1" indent="-228600" algn="l" defTabSz="933450">
            <a:lnSpc>
              <a:spcPct val="90000"/>
            </a:lnSpc>
            <a:spcBef>
              <a:spcPct val="0"/>
            </a:spcBef>
            <a:spcAft>
              <a:spcPct val="15000"/>
            </a:spcAft>
            <a:buChar char="••"/>
          </a:pPr>
          <a:r>
            <a:rPr lang="en-US" sz="2100" kern="1200" dirty="0" smtClean="0"/>
            <a:t>FNIHB</a:t>
          </a:r>
          <a:endParaRPr lang="en-US" sz="2100" kern="1200" dirty="0"/>
        </a:p>
      </dsp:txBody>
      <dsp:txXfrm>
        <a:off x="5662199" y="883113"/>
        <a:ext cx="2482304" cy="279938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5835D4-D157-404A-9B8B-23606ED50E96}" type="datetimeFigureOut">
              <a:rPr lang="en-US" smtClean="0"/>
              <a:t>5/1/2018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2689A3-82B4-494E-969B-74AB96299A93}" type="slidenum">
              <a:rPr lang="en-US" smtClean="0"/>
              <a:t>‹#›</a:t>
            </a:fld>
            <a:endParaRPr lang="en-US"/>
          </a:p>
        </p:txBody>
      </p:sp>
    </p:spTree>
    <p:extLst>
      <p:ext uri="{BB962C8B-B14F-4D97-AF65-F5344CB8AC3E}">
        <p14:creationId xmlns:p14="http://schemas.microsoft.com/office/powerpoint/2010/main" val="4009813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689A3-82B4-494E-969B-74AB96299A93}" type="slidenum">
              <a:rPr lang="en-US" smtClean="0"/>
              <a:t>1</a:t>
            </a:fld>
            <a:endParaRPr lang="en-US" dirty="0"/>
          </a:p>
        </p:txBody>
      </p:sp>
    </p:spTree>
    <p:extLst>
      <p:ext uri="{BB962C8B-B14F-4D97-AF65-F5344CB8AC3E}">
        <p14:creationId xmlns:p14="http://schemas.microsoft.com/office/powerpoint/2010/main" val="2033569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689A3-82B4-494E-969B-74AB96299A93}" type="slidenum">
              <a:rPr lang="en-US" smtClean="0"/>
              <a:t>18</a:t>
            </a:fld>
            <a:endParaRPr lang="en-US"/>
          </a:p>
        </p:txBody>
      </p:sp>
    </p:spTree>
    <p:extLst>
      <p:ext uri="{BB962C8B-B14F-4D97-AF65-F5344CB8AC3E}">
        <p14:creationId xmlns:p14="http://schemas.microsoft.com/office/powerpoint/2010/main" val="32772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689A3-82B4-494E-969B-74AB96299A93}" type="slidenum">
              <a:rPr lang="en-US" smtClean="0"/>
              <a:t>19</a:t>
            </a:fld>
            <a:endParaRPr lang="en-US"/>
          </a:p>
        </p:txBody>
      </p:sp>
    </p:spTree>
    <p:extLst>
      <p:ext uri="{BB962C8B-B14F-4D97-AF65-F5344CB8AC3E}">
        <p14:creationId xmlns:p14="http://schemas.microsoft.com/office/powerpoint/2010/main" val="3172463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689A3-82B4-494E-969B-74AB96299A93}" type="slidenum">
              <a:rPr lang="en-US" smtClean="0"/>
              <a:t>2</a:t>
            </a:fld>
            <a:endParaRPr lang="en-US" dirty="0"/>
          </a:p>
        </p:txBody>
      </p:sp>
    </p:spTree>
    <p:extLst>
      <p:ext uri="{BB962C8B-B14F-4D97-AF65-F5344CB8AC3E}">
        <p14:creationId xmlns:p14="http://schemas.microsoft.com/office/powerpoint/2010/main" val="344665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689A3-82B4-494E-969B-74AB96299A93}" type="slidenum">
              <a:rPr lang="en-US" smtClean="0"/>
              <a:t>3</a:t>
            </a:fld>
            <a:endParaRPr lang="en-US" dirty="0"/>
          </a:p>
        </p:txBody>
      </p:sp>
    </p:spTree>
    <p:extLst>
      <p:ext uri="{BB962C8B-B14F-4D97-AF65-F5344CB8AC3E}">
        <p14:creationId xmlns:p14="http://schemas.microsoft.com/office/powerpoint/2010/main" val="2033569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689A3-82B4-494E-969B-74AB96299A93}" type="slidenum">
              <a:rPr lang="en-US" smtClean="0"/>
              <a:t>5</a:t>
            </a:fld>
            <a:endParaRPr lang="en-US" dirty="0"/>
          </a:p>
        </p:txBody>
      </p:sp>
    </p:spTree>
    <p:extLst>
      <p:ext uri="{BB962C8B-B14F-4D97-AF65-F5344CB8AC3E}">
        <p14:creationId xmlns:p14="http://schemas.microsoft.com/office/powerpoint/2010/main" val="2917883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689A3-82B4-494E-969B-74AB96299A93}" type="slidenum">
              <a:rPr lang="en-US" smtClean="0"/>
              <a:t>6</a:t>
            </a:fld>
            <a:endParaRPr lang="en-US"/>
          </a:p>
        </p:txBody>
      </p:sp>
    </p:spTree>
    <p:extLst>
      <p:ext uri="{BB962C8B-B14F-4D97-AF65-F5344CB8AC3E}">
        <p14:creationId xmlns:p14="http://schemas.microsoft.com/office/powerpoint/2010/main" val="129072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689A3-82B4-494E-969B-74AB96299A93}" type="slidenum">
              <a:rPr lang="en-US" smtClean="0"/>
              <a:t>7</a:t>
            </a:fld>
            <a:endParaRPr lang="en-US"/>
          </a:p>
        </p:txBody>
      </p:sp>
    </p:spTree>
    <p:extLst>
      <p:ext uri="{BB962C8B-B14F-4D97-AF65-F5344CB8AC3E}">
        <p14:creationId xmlns:p14="http://schemas.microsoft.com/office/powerpoint/2010/main" val="2118693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689A3-82B4-494E-969B-74AB96299A93}" type="slidenum">
              <a:rPr lang="en-US" smtClean="0"/>
              <a:t>8</a:t>
            </a:fld>
            <a:endParaRPr lang="en-US"/>
          </a:p>
        </p:txBody>
      </p:sp>
    </p:spTree>
    <p:extLst>
      <p:ext uri="{BB962C8B-B14F-4D97-AF65-F5344CB8AC3E}">
        <p14:creationId xmlns:p14="http://schemas.microsoft.com/office/powerpoint/2010/main" val="1408383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689A3-82B4-494E-969B-74AB96299A93}" type="slidenum">
              <a:rPr lang="en-US" smtClean="0"/>
              <a:t>9</a:t>
            </a:fld>
            <a:endParaRPr lang="en-US"/>
          </a:p>
        </p:txBody>
      </p:sp>
    </p:spTree>
    <p:extLst>
      <p:ext uri="{BB962C8B-B14F-4D97-AF65-F5344CB8AC3E}">
        <p14:creationId xmlns:p14="http://schemas.microsoft.com/office/powerpoint/2010/main" val="1536393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689A3-82B4-494E-969B-74AB96299A93}" type="slidenum">
              <a:rPr lang="en-US" smtClean="0"/>
              <a:t>16</a:t>
            </a:fld>
            <a:endParaRPr lang="en-US"/>
          </a:p>
        </p:txBody>
      </p:sp>
    </p:spTree>
    <p:extLst>
      <p:ext uri="{BB962C8B-B14F-4D97-AF65-F5344CB8AC3E}">
        <p14:creationId xmlns:p14="http://schemas.microsoft.com/office/powerpoint/2010/main" val="3435507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logo">
    <p:spTree>
      <p:nvGrpSpPr>
        <p:cNvPr id="1" name=""/>
        <p:cNvGrpSpPr/>
        <p:nvPr/>
      </p:nvGrpSpPr>
      <p:grpSpPr>
        <a:xfrm>
          <a:off x="0" y="0"/>
          <a:ext cx="0" cy="0"/>
          <a:chOff x="0" y="0"/>
          <a:chExt cx="0" cy="0"/>
        </a:xfrm>
      </p:grpSpPr>
      <p:sp>
        <p:nvSpPr>
          <p:cNvPr id="5" name="Shape 88"/>
          <p:cNvSpPr>
            <a:spLocks noChangeArrowheads="1"/>
          </p:cNvSpPr>
          <p:nvPr userDrawn="1"/>
        </p:nvSpPr>
        <p:spPr bwMode="auto">
          <a:xfrm>
            <a:off x="539750" y="765176"/>
            <a:ext cx="8064500" cy="4924034"/>
          </a:xfrm>
          <a:prstGeom prst="roundRect">
            <a:avLst>
              <a:gd name="adj" fmla="val 6214"/>
            </a:avLst>
          </a:prstGeom>
          <a:gradFill rotWithShape="1">
            <a:gsLst>
              <a:gs pos="0">
                <a:srgbClr val="CACEC1"/>
              </a:gs>
              <a:gs pos="50000">
                <a:srgbClr val="DDE0D8"/>
              </a:gs>
              <a:gs pos="100000">
                <a:srgbClr val="EEEFEB"/>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smtClean="0">
              <a:solidFill>
                <a:srgbClr val="000000"/>
              </a:solidFill>
              <a:latin typeface="Arial" pitchFamily="34" charset="0"/>
              <a:sym typeface="Arial" pitchFamily="34" charset="0"/>
            </a:endParaRPr>
          </a:p>
        </p:txBody>
      </p:sp>
      <p:pic>
        <p:nvPicPr>
          <p:cNvPr id="6" name="Shape 91" descr="631px-Alberta_Health_Services_Logo.svg.png"/>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3925" y="6237288"/>
            <a:ext cx="1330325" cy="42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hape 184"/>
          <p:cNvCxnSpPr>
            <a:cxnSpLocks noChangeShapeType="1"/>
          </p:cNvCxnSpPr>
          <p:nvPr userDrawn="1"/>
        </p:nvCxnSpPr>
        <p:spPr bwMode="auto">
          <a:xfrm flipV="1">
            <a:off x="539750" y="620713"/>
            <a:ext cx="8064500" cy="14287"/>
          </a:xfrm>
          <a:prstGeom prst="straightConnector1">
            <a:avLst/>
          </a:prstGeom>
          <a:noFill/>
          <a:ln w="28575">
            <a:solidFill>
              <a:srgbClr val="00B0B9"/>
            </a:solidFill>
            <a:prstDash val="dot"/>
            <a:miter lim="800000"/>
            <a:headEnd/>
            <a:tailEnd/>
          </a:ln>
          <a:extLst>
            <a:ext uri="{909E8E84-426E-40dd-AFC4-6F175D3DCCD1}">
              <a14:hiddenFill xmlns:a14="http://schemas.microsoft.com/office/drawing/2010/main" xmlns="">
                <a:noFill/>
              </a14:hiddenFill>
            </a:ext>
          </a:extLst>
        </p:spPr>
      </p:cxnSp>
      <p:sp>
        <p:nvSpPr>
          <p:cNvPr id="8" name="Text Placeholder 3"/>
          <p:cNvSpPr>
            <a:spLocks noGrp="1"/>
          </p:cNvSpPr>
          <p:nvPr>
            <p:ph type="body" sz="quarter" idx="20" hasCustomPrompt="1"/>
          </p:nvPr>
        </p:nvSpPr>
        <p:spPr>
          <a:xfrm>
            <a:off x="971550" y="2277740"/>
            <a:ext cx="7345363" cy="1511300"/>
          </a:xfrm>
        </p:spPr>
        <p:txBody>
          <a:bodyPr/>
          <a:lstStyle>
            <a:lvl1pPr marL="0" indent="0">
              <a:buNone/>
              <a:defRPr sz="8000" b="1">
                <a:solidFill>
                  <a:srgbClr val="00ADBB"/>
                </a:solidFill>
                <a:latin typeface="Arial" panose="020B0604020202020204" pitchFamily="34" charset="0"/>
                <a:cs typeface="Arial" panose="020B0604020202020204" pitchFamily="34" charset="0"/>
              </a:defRPr>
            </a:lvl1pPr>
          </a:lstStyle>
          <a:p>
            <a:pPr lvl="0"/>
            <a:r>
              <a:rPr lang="en-US" dirty="0" smtClean="0"/>
              <a:t>INSERT</a:t>
            </a:r>
          </a:p>
        </p:txBody>
      </p:sp>
      <p:sp>
        <p:nvSpPr>
          <p:cNvPr id="9" name="Text Placeholder 3"/>
          <p:cNvSpPr>
            <a:spLocks noGrp="1"/>
          </p:cNvSpPr>
          <p:nvPr>
            <p:ph type="body" sz="quarter" idx="21" hasCustomPrompt="1"/>
          </p:nvPr>
        </p:nvSpPr>
        <p:spPr>
          <a:xfrm>
            <a:off x="971600" y="3213844"/>
            <a:ext cx="7345363" cy="1511300"/>
          </a:xfrm>
        </p:spPr>
        <p:txBody>
          <a:bodyPr/>
          <a:lstStyle>
            <a:lvl1pPr marL="0" indent="0">
              <a:buNone/>
              <a:defRPr sz="8000" b="1">
                <a:solidFill>
                  <a:srgbClr val="7A9C49"/>
                </a:solidFill>
                <a:latin typeface="Arial" panose="020B0604020202020204" pitchFamily="34" charset="0"/>
                <a:cs typeface="Arial" panose="020B0604020202020204" pitchFamily="34" charset="0"/>
              </a:defRPr>
            </a:lvl1pPr>
          </a:lstStyle>
          <a:p>
            <a:pPr lvl="0"/>
            <a:r>
              <a:rPr lang="en-US" dirty="0" smtClean="0">
                <a:latin typeface="Arial" panose="020B0604020202020204" pitchFamily="34" charset="0"/>
                <a:cs typeface="Arial" panose="020B0604020202020204" pitchFamily="34" charset="0"/>
              </a:rPr>
              <a:t>TEXT</a:t>
            </a:r>
            <a:endParaRPr lang="en-US" dirty="0" smtClean="0"/>
          </a:p>
        </p:txBody>
      </p:sp>
      <p:sp>
        <p:nvSpPr>
          <p:cNvPr id="11" name="Text Placeholder 8"/>
          <p:cNvSpPr>
            <a:spLocks noGrp="1"/>
          </p:cNvSpPr>
          <p:nvPr>
            <p:ph type="body" sz="quarter" idx="22" hasCustomPrompt="1"/>
          </p:nvPr>
        </p:nvSpPr>
        <p:spPr>
          <a:xfrm>
            <a:off x="467742" y="247055"/>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lvl1pPr>
              <a:defRPr>
                <a:solidFill>
                  <a:srgbClr val="5C6670"/>
                </a:solidFill>
              </a:defRPr>
            </a:lvl1pPr>
          </a:lstStyle>
          <a:p>
            <a:pPr>
              <a:defRPr/>
            </a:pPr>
            <a:fld id="{706CDB21-965A-4346-9007-13A3635E7115}" type="datetime4">
              <a:rPr lang="en-CA" smtClean="0"/>
              <a:t>May-1-18</a:t>
            </a:fld>
            <a:endParaRPr lang="en-CA" dirty="0"/>
          </a:p>
        </p:txBody>
      </p:sp>
      <p:sp>
        <p:nvSpPr>
          <p:cNvPr id="3" name="Footer Placeholder 2"/>
          <p:cNvSpPr>
            <a:spLocks noGrp="1"/>
          </p:cNvSpPr>
          <p:nvPr>
            <p:ph type="ftr" sz="quarter" idx="24"/>
          </p:nvPr>
        </p:nvSpPr>
        <p:spPr/>
        <p:txBody>
          <a:bodyPr/>
          <a:lstStyle>
            <a:lvl1pPr>
              <a:defRPr>
                <a:solidFill>
                  <a:srgbClr val="5C6670"/>
                </a:solidFill>
              </a:defRPr>
            </a:lvl1pPr>
          </a:lstStyle>
          <a:p>
            <a:pPr>
              <a:defRPr/>
            </a:pPr>
            <a:endParaRPr lang="en-CA" dirty="0"/>
          </a:p>
        </p:txBody>
      </p:sp>
    </p:spTree>
    <p:extLst>
      <p:ext uri="{BB962C8B-B14F-4D97-AF65-F5344CB8AC3E}">
        <p14:creationId xmlns:p14="http://schemas.microsoft.com/office/powerpoint/2010/main" val="1325240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ange_Title &amp; content">
    <p:bg>
      <p:bgPr>
        <a:solidFill>
          <a:srgbClr val="E28432"/>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xmlns="">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xmlns="">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D331C056-3759-4615-A8AB-3843BBD8C9D4}" type="datetime4">
              <a:rPr lang="en-CA" smtClean="0"/>
              <a:t>May-1-18</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9"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smtClean="0"/>
              <a:t>Insert title, size 54</a:t>
            </a:r>
            <a:endParaRPr lang="en-US" dirty="0"/>
          </a:p>
        </p:txBody>
      </p:sp>
    </p:spTree>
    <p:extLst>
      <p:ext uri="{BB962C8B-B14F-4D97-AF65-F5344CB8AC3E}">
        <p14:creationId xmlns:p14="http://schemas.microsoft.com/office/powerpoint/2010/main" val="3220395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range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E28432"/>
            </a:solidFill>
            <a:prstDash val="dot"/>
            <a:miter lim="800000"/>
            <a:headEnd/>
            <a:tailEnd/>
          </a:ln>
          <a:extLst>
            <a:ext uri="{909E8E84-426E-40dd-AFC4-6F175D3DCCD1}">
              <a14:hiddenFill xmlns:a14="http://schemas.microsoft.com/office/drawing/2010/main" xmlns="">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E28432"/>
            </a:solidFill>
            <a:prstDash val="dot"/>
            <a:miter lim="800000"/>
            <a:headEnd/>
            <a:tailEnd/>
          </a:ln>
          <a:extLst>
            <a:ext uri="{909E8E84-426E-40dd-AFC4-6F175D3DCCD1}">
              <a14:hiddenFill xmlns:a14="http://schemas.microsoft.com/office/drawing/2010/main" xmlns="">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E28432"/>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fld id="{83A076B6-2754-40C0-A55D-B76A7F50500D}" type="datetime4">
              <a:rPr lang="en-CA" smtClean="0"/>
              <a:t>May-1-18</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1" name="Content Placeholder 9"/>
          <p:cNvSpPr>
            <a:spLocks noGrp="1"/>
          </p:cNvSpPr>
          <p:nvPr>
            <p:ph sz="quarter" idx="26" hasCustomPrompt="1"/>
          </p:nvPr>
        </p:nvSpPr>
        <p:spPr>
          <a:xfrm>
            <a:off x="539750" y="1988840"/>
            <a:ext cx="8064500" cy="3960440"/>
          </a:xfrm>
        </p:spPr>
        <p:txBody>
          <a:bodyPr/>
          <a:lstStyle>
            <a:lvl1pPr>
              <a:defRPr sz="4400">
                <a:solidFill>
                  <a:srgbClr val="E2843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2" name="Title 11"/>
          <p:cNvSpPr>
            <a:spLocks noGrp="1"/>
          </p:cNvSpPr>
          <p:nvPr>
            <p:ph type="title" hasCustomPrompt="1"/>
          </p:nvPr>
        </p:nvSpPr>
        <p:spPr>
          <a:xfrm>
            <a:off x="539750" y="845840"/>
            <a:ext cx="8064500" cy="1143000"/>
          </a:xfrm>
        </p:spPr>
        <p:txBody>
          <a:bodyPr/>
          <a:lstStyle>
            <a:lvl1pPr algn="l">
              <a:defRPr sz="5400" baseline="0">
                <a:solidFill>
                  <a:srgbClr val="E28432"/>
                </a:solidFill>
              </a:defRPr>
            </a:lvl1pPr>
          </a:lstStyle>
          <a:p>
            <a:r>
              <a:rPr lang="en-US" dirty="0" smtClean="0"/>
              <a:t>Insert title, size 54</a:t>
            </a:r>
            <a:endParaRPr lang="en-US" dirty="0"/>
          </a:p>
        </p:txBody>
      </p:sp>
    </p:spTree>
    <p:extLst>
      <p:ext uri="{BB962C8B-B14F-4D97-AF65-F5344CB8AC3E}">
        <p14:creationId xmlns:p14="http://schemas.microsoft.com/office/powerpoint/2010/main" val="3521590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range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E28432"/>
            </a:solidFill>
            <a:prstDash val="dot"/>
            <a:miter lim="800000"/>
            <a:headEnd/>
            <a:tailEnd/>
          </a:ln>
          <a:extLst>
            <a:ext uri="{909E8E84-426E-40dd-AFC4-6F175D3DCCD1}">
              <a14:hiddenFill xmlns:a14="http://schemas.microsoft.com/office/drawing/2010/main" xmlns="">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E28432"/>
            </a:solidFill>
            <a:prstDash val="dot"/>
            <a:miter lim="800000"/>
            <a:headEnd/>
            <a:tailEnd/>
          </a:ln>
          <a:extLst>
            <a:ext uri="{909E8E84-426E-40dd-AFC4-6F175D3DCCD1}">
              <a14:hiddenFill xmlns:a14="http://schemas.microsoft.com/office/drawing/2010/main" xmlns="">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E28432"/>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section title</a:t>
            </a:r>
          </a:p>
        </p:txBody>
      </p:sp>
      <p:sp>
        <p:nvSpPr>
          <p:cNvPr id="2" name="Date Placeholder 1"/>
          <p:cNvSpPr>
            <a:spLocks noGrp="1"/>
          </p:cNvSpPr>
          <p:nvPr>
            <p:ph type="dt" sz="half" idx="23"/>
          </p:nvPr>
        </p:nvSpPr>
        <p:spPr/>
        <p:txBody>
          <a:bodyPr/>
          <a:lstStyle/>
          <a:p>
            <a:pPr>
              <a:defRPr/>
            </a:pPr>
            <a:fld id="{83A076B6-2754-40C0-A55D-B76A7F50500D}" type="datetime4">
              <a:rPr lang="en-CA" smtClean="0"/>
              <a:t>May-1-18</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1" name="Content Placeholder 9"/>
          <p:cNvSpPr>
            <a:spLocks noGrp="1"/>
          </p:cNvSpPr>
          <p:nvPr>
            <p:ph sz="quarter" idx="26" hasCustomPrompt="1"/>
          </p:nvPr>
        </p:nvSpPr>
        <p:spPr>
          <a:xfrm>
            <a:off x="539750" y="2013496"/>
            <a:ext cx="4032250" cy="3935784"/>
          </a:xfrm>
        </p:spPr>
        <p:txBody>
          <a:bodyPr/>
          <a:lstStyle>
            <a:lvl1pPr>
              <a:defRPr sz="4400">
                <a:solidFill>
                  <a:srgbClr val="E2843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2" name="Title 11"/>
          <p:cNvSpPr>
            <a:spLocks noGrp="1"/>
          </p:cNvSpPr>
          <p:nvPr>
            <p:ph type="title" hasCustomPrompt="1"/>
          </p:nvPr>
        </p:nvSpPr>
        <p:spPr>
          <a:xfrm>
            <a:off x="539750" y="845840"/>
            <a:ext cx="8064500" cy="1143000"/>
          </a:xfrm>
        </p:spPr>
        <p:txBody>
          <a:bodyPr/>
          <a:lstStyle>
            <a:lvl1pPr algn="l">
              <a:defRPr sz="5400" baseline="0">
                <a:solidFill>
                  <a:srgbClr val="E28432"/>
                </a:solidFill>
              </a:defRPr>
            </a:lvl1pPr>
          </a:lstStyle>
          <a:p>
            <a:r>
              <a:rPr lang="en-US" dirty="0" smtClean="0"/>
              <a:t>Insert title, size 44</a:t>
            </a:r>
            <a:endParaRPr lang="en-US" dirty="0"/>
          </a:p>
        </p:txBody>
      </p:sp>
      <p:sp>
        <p:nvSpPr>
          <p:cNvPr id="10" name="Content Placeholder 9"/>
          <p:cNvSpPr>
            <a:spLocks noGrp="1"/>
          </p:cNvSpPr>
          <p:nvPr>
            <p:ph sz="quarter" idx="27" hasCustomPrompt="1"/>
          </p:nvPr>
        </p:nvSpPr>
        <p:spPr>
          <a:xfrm>
            <a:off x="4592588" y="2013496"/>
            <a:ext cx="4032250" cy="3960440"/>
          </a:xfrm>
        </p:spPr>
        <p:txBody>
          <a:bodyPr/>
          <a:lstStyle>
            <a:lvl1pPr marL="0" indent="0">
              <a:buNone/>
              <a:defRPr sz="4400">
                <a:solidFill>
                  <a:srgbClr val="E2843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Object</a:t>
            </a:r>
          </a:p>
        </p:txBody>
      </p:sp>
    </p:spTree>
    <p:extLst>
      <p:ext uri="{BB962C8B-B14F-4D97-AF65-F5344CB8AC3E}">
        <p14:creationId xmlns:p14="http://schemas.microsoft.com/office/powerpoint/2010/main" val="822771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y_Title &amp; content">
    <p:bg>
      <p:bgPr>
        <a:solidFill>
          <a:srgbClr val="5C6670"/>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xmlns="">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xmlns="">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A0211045-7C08-4CC8-ABC5-C60E0C749F95}" type="datetime4">
              <a:rPr lang="en-CA" smtClean="0"/>
              <a:t>May-1-18</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smtClean="0"/>
              <a:t>Insert title, size 54</a:t>
            </a:r>
            <a:endParaRPr lang="en-US" dirty="0"/>
          </a:p>
        </p:txBody>
      </p:sp>
    </p:spTree>
    <p:extLst>
      <p:ext uri="{BB962C8B-B14F-4D97-AF65-F5344CB8AC3E}">
        <p14:creationId xmlns:p14="http://schemas.microsoft.com/office/powerpoint/2010/main" val="2887395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y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5C6670"/>
            </a:solidFill>
            <a:prstDash val="dot"/>
            <a:miter lim="800000"/>
            <a:headEnd/>
            <a:tailEnd/>
          </a:ln>
          <a:extLst>
            <a:ext uri="{909E8E84-426E-40dd-AFC4-6F175D3DCCD1}">
              <a14:hiddenFill xmlns:a14="http://schemas.microsoft.com/office/drawing/2010/main" xmlns="">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5C6670"/>
            </a:solidFill>
            <a:prstDash val="dot"/>
            <a:miter lim="800000"/>
            <a:headEnd/>
            <a:tailEnd/>
          </a:ln>
          <a:extLst>
            <a:ext uri="{909E8E84-426E-40dd-AFC4-6F175D3DCCD1}">
              <a14:hiddenFill xmlns:a14="http://schemas.microsoft.com/office/drawing/2010/main" xmlns="">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5C6670"/>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fld id="{868FACC8-0230-47A0-A9FB-37C6A5F64F61}" type="datetime4">
              <a:rPr lang="en-CA" smtClean="0"/>
              <a:t>May-1-18</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5C66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5C6670"/>
                </a:solidFill>
              </a:defRPr>
            </a:lvl1pPr>
          </a:lstStyle>
          <a:p>
            <a:r>
              <a:rPr lang="en-US" dirty="0" smtClean="0"/>
              <a:t>Insert title, size 54</a:t>
            </a:r>
            <a:endParaRPr lang="en-US" dirty="0"/>
          </a:p>
        </p:txBody>
      </p:sp>
    </p:spTree>
    <p:extLst>
      <p:ext uri="{BB962C8B-B14F-4D97-AF65-F5344CB8AC3E}">
        <p14:creationId xmlns:p14="http://schemas.microsoft.com/office/powerpoint/2010/main" val="3382742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y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5C6670"/>
            </a:solidFill>
            <a:prstDash val="dot"/>
            <a:miter lim="800000"/>
            <a:headEnd/>
            <a:tailEnd/>
          </a:ln>
          <a:extLst>
            <a:ext uri="{909E8E84-426E-40dd-AFC4-6F175D3DCCD1}">
              <a14:hiddenFill xmlns:a14="http://schemas.microsoft.com/office/drawing/2010/main" xmlns="">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5C6670"/>
            </a:solidFill>
            <a:prstDash val="dot"/>
            <a:miter lim="800000"/>
            <a:headEnd/>
            <a:tailEnd/>
          </a:ln>
          <a:extLst>
            <a:ext uri="{909E8E84-426E-40dd-AFC4-6F175D3DCCD1}">
              <a14:hiddenFill xmlns:a14="http://schemas.microsoft.com/office/drawing/2010/main" xmlns="">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5C6670"/>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fld id="{868FACC8-0230-47A0-A9FB-37C6A5F64F61}" type="datetime4">
              <a:rPr lang="en-CA" smtClean="0"/>
              <a:t>May-1-18</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4032250" cy="3960440"/>
          </a:xfrm>
        </p:spPr>
        <p:txBody>
          <a:bodyPr/>
          <a:lstStyle>
            <a:lvl1pPr>
              <a:defRPr sz="4400">
                <a:solidFill>
                  <a:srgbClr val="5C66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5C6670"/>
                </a:solidFill>
              </a:defRPr>
            </a:lvl1pPr>
          </a:lstStyle>
          <a:p>
            <a:r>
              <a:rPr lang="en-US" dirty="0" smtClean="0"/>
              <a:t>Insert title, size 54</a:t>
            </a:r>
            <a:endParaRPr lang="en-US" dirty="0"/>
          </a:p>
        </p:txBody>
      </p:sp>
      <p:sp>
        <p:nvSpPr>
          <p:cNvPr id="12" name="Content Placeholder 9"/>
          <p:cNvSpPr>
            <a:spLocks noGrp="1"/>
          </p:cNvSpPr>
          <p:nvPr>
            <p:ph sz="quarter" idx="27" hasCustomPrompt="1"/>
          </p:nvPr>
        </p:nvSpPr>
        <p:spPr>
          <a:xfrm>
            <a:off x="4572000" y="1988840"/>
            <a:ext cx="4032250" cy="3960440"/>
          </a:xfrm>
        </p:spPr>
        <p:txBody>
          <a:bodyPr/>
          <a:lstStyle>
            <a:lvl1pPr marL="0" indent="0">
              <a:buNone/>
              <a:defRPr sz="4400">
                <a:solidFill>
                  <a:srgbClr val="5C66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Object</a:t>
            </a:r>
          </a:p>
        </p:txBody>
      </p:sp>
    </p:spTree>
    <p:extLst>
      <p:ext uri="{BB962C8B-B14F-4D97-AF65-F5344CB8AC3E}">
        <p14:creationId xmlns:p14="http://schemas.microsoft.com/office/powerpoint/2010/main" val="6887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oky teal_Title &amp; content">
    <p:bg>
      <p:bgPr>
        <a:solidFill>
          <a:srgbClr val="4F7F70"/>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xmlns="">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xmlns="">
                <a:noFill/>
              </a14:hiddenFill>
            </a:ext>
          </a:extLst>
        </p:spPr>
      </p:cxnSp>
      <p:sp>
        <p:nvSpPr>
          <p:cNvPr id="10"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735B1AF8-FF4D-42E5-99EF-2CFBEE242BCF}" type="datetime4">
              <a:rPr lang="en-CA" smtClean="0"/>
              <a:t>May-1-18</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9"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smtClean="0"/>
              <a:t>Insert title, size 54</a:t>
            </a:r>
            <a:endParaRPr lang="en-US" dirty="0"/>
          </a:p>
        </p:txBody>
      </p:sp>
    </p:spTree>
    <p:extLst>
      <p:ext uri="{BB962C8B-B14F-4D97-AF65-F5344CB8AC3E}">
        <p14:creationId xmlns:p14="http://schemas.microsoft.com/office/powerpoint/2010/main" val="305508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moky Teal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4F7F70"/>
            </a:solidFill>
            <a:prstDash val="dot"/>
            <a:miter lim="800000"/>
            <a:headEnd/>
            <a:tailEnd/>
          </a:ln>
          <a:extLst>
            <a:ext uri="{909E8E84-426E-40dd-AFC4-6F175D3DCCD1}">
              <a14:hiddenFill xmlns:a14="http://schemas.microsoft.com/office/drawing/2010/main" xmlns="">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4F7F70"/>
            </a:solidFill>
            <a:prstDash val="dot"/>
            <a:miter lim="800000"/>
            <a:headEnd/>
            <a:tailEnd/>
          </a:ln>
          <a:extLst>
            <a:ext uri="{909E8E84-426E-40dd-AFC4-6F175D3DCCD1}">
              <a14:hiddenFill xmlns:a14="http://schemas.microsoft.com/office/drawing/2010/main" xmlns="">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4F7F70"/>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fld id="{A68EA836-4910-4979-A07C-86A97D3461CF}" type="datetime4">
              <a:rPr lang="en-CA" smtClean="0"/>
              <a:t>May-1-18</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4F7F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4F7F70"/>
                </a:solidFill>
              </a:defRPr>
            </a:lvl1pPr>
          </a:lstStyle>
          <a:p>
            <a:r>
              <a:rPr lang="en-US" dirty="0" smtClean="0"/>
              <a:t>Insert title, size 54</a:t>
            </a:r>
            <a:endParaRPr lang="en-US" dirty="0"/>
          </a:p>
        </p:txBody>
      </p:sp>
    </p:spTree>
    <p:extLst>
      <p:ext uri="{BB962C8B-B14F-4D97-AF65-F5344CB8AC3E}">
        <p14:creationId xmlns:p14="http://schemas.microsoft.com/office/powerpoint/2010/main" val="633609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moky Teal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4F7F70"/>
            </a:solidFill>
            <a:prstDash val="dot"/>
            <a:miter lim="800000"/>
            <a:headEnd/>
            <a:tailEnd/>
          </a:ln>
          <a:extLst>
            <a:ext uri="{909E8E84-426E-40dd-AFC4-6F175D3DCCD1}">
              <a14:hiddenFill xmlns:a14="http://schemas.microsoft.com/office/drawing/2010/main" xmlns="">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4F7F70"/>
            </a:solidFill>
            <a:prstDash val="dot"/>
            <a:miter lim="800000"/>
            <a:headEnd/>
            <a:tailEnd/>
          </a:ln>
          <a:extLst>
            <a:ext uri="{909E8E84-426E-40dd-AFC4-6F175D3DCCD1}">
              <a14:hiddenFill xmlns:a14="http://schemas.microsoft.com/office/drawing/2010/main" xmlns="">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4F7F70"/>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fld id="{A68EA836-4910-4979-A07C-86A97D3461CF}" type="datetime4">
              <a:rPr lang="en-CA" smtClean="0"/>
              <a:t>May-1-18</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4032250" cy="3960440"/>
          </a:xfrm>
        </p:spPr>
        <p:txBody>
          <a:bodyPr/>
          <a:lstStyle>
            <a:lvl1pPr>
              <a:defRPr sz="4400">
                <a:solidFill>
                  <a:srgbClr val="4F7F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4F7F70"/>
                </a:solidFill>
              </a:defRPr>
            </a:lvl1pPr>
          </a:lstStyle>
          <a:p>
            <a:r>
              <a:rPr lang="en-US" dirty="0" smtClean="0"/>
              <a:t>Insert title, size 54</a:t>
            </a:r>
            <a:endParaRPr lang="en-US" dirty="0"/>
          </a:p>
        </p:txBody>
      </p:sp>
      <p:sp>
        <p:nvSpPr>
          <p:cNvPr id="12" name="Content Placeholder 9"/>
          <p:cNvSpPr>
            <a:spLocks noGrp="1"/>
          </p:cNvSpPr>
          <p:nvPr>
            <p:ph sz="quarter" idx="27" hasCustomPrompt="1"/>
          </p:nvPr>
        </p:nvSpPr>
        <p:spPr>
          <a:xfrm>
            <a:off x="4572000" y="1988840"/>
            <a:ext cx="4032250" cy="3960440"/>
          </a:xfrm>
        </p:spPr>
        <p:txBody>
          <a:bodyPr/>
          <a:lstStyle>
            <a:lvl1pPr marL="0" indent="0">
              <a:buNone/>
              <a:defRPr sz="4400">
                <a:solidFill>
                  <a:srgbClr val="4F7F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dirty="0" smtClean="0"/>
              <a:t>Object</a:t>
            </a:r>
            <a:endParaRPr lang="en-US" dirty="0" smtClean="0"/>
          </a:p>
        </p:txBody>
      </p:sp>
    </p:spTree>
    <p:extLst>
      <p:ext uri="{BB962C8B-B14F-4D97-AF65-F5344CB8AC3E}">
        <p14:creationId xmlns:p14="http://schemas.microsoft.com/office/powerpoint/2010/main" val="2215752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rk Mauve_Title &amp; content">
    <p:bg>
      <p:bgPr>
        <a:solidFill>
          <a:srgbClr val="6D3A5D"/>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xmlns="">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xmlns="">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E3462318-2FE2-41B1-AEA2-B3C671647430}" type="datetime4">
              <a:rPr lang="en-CA" smtClean="0"/>
              <a:t>May-1-18</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smtClean="0"/>
              <a:t>Insert title, size 54</a:t>
            </a:r>
            <a:endParaRPr lang="en-US" dirty="0"/>
          </a:p>
        </p:txBody>
      </p:sp>
    </p:spTree>
    <p:extLst>
      <p:ext uri="{BB962C8B-B14F-4D97-AF65-F5344CB8AC3E}">
        <p14:creationId xmlns:p14="http://schemas.microsoft.com/office/powerpoint/2010/main" val="848485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logo 2">
    <p:spTree>
      <p:nvGrpSpPr>
        <p:cNvPr id="1" name=""/>
        <p:cNvGrpSpPr/>
        <p:nvPr/>
      </p:nvGrpSpPr>
      <p:grpSpPr>
        <a:xfrm>
          <a:off x="0" y="0"/>
          <a:ext cx="0" cy="0"/>
          <a:chOff x="0" y="0"/>
          <a:chExt cx="0" cy="0"/>
        </a:xfrm>
      </p:grpSpPr>
      <p:sp>
        <p:nvSpPr>
          <p:cNvPr id="5" name="Shape 88"/>
          <p:cNvSpPr>
            <a:spLocks noChangeArrowheads="1"/>
          </p:cNvSpPr>
          <p:nvPr userDrawn="1"/>
        </p:nvSpPr>
        <p:spPr bwMode="auto">
          <a:xfrm>
            <a:off x="539750" y="765175"/>
            <a:ext cx="8064500" cy="4924034"/>
          </a:xfrm>
          <a:prstGeom prst="roundRect">
            <a:avLst>
              <a:gd name="adj" fmla="val 6414"/>
            </a:avLst>
          </a:prstGeom>
          <a:gradFill rotWithShape="1">
            <a:gsLst>
              <a:gs pos="0">
                <a:srgbClr val="CACEC1"/>
              </a:gs>
              <a:gs pos="50000">
                <a:srgbClr val="DDE0D8"/>
              </a:gs>
              <a:gs pos="100000">
                <a:srgbClr val="EEEFEB"/>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smtClean="0">
              <a:solidFill>
                <a:srgbClr val="000000"/>
              </a:solidFill>
              <a:latin typeface="Arial" pitchFamily="34" charset="0"/>
              <a:sym typeface="Arial" pitchFamily="34" charset="0"/>
            </a:endParaRPr>
          </a:p>
        </p:txBody>
      </p:sp>
      <p:pic>
        <p:nvPicPr>
          <p:cNvPr id="6" name="Shape 91" descr="631px-Alberta_Health_Services_Logo.svg.png"/>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3925" y="6021288"/>
            <a:ext cx="1330325" cy="42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hape 184"/>
          <p:cNvCxnSpPr>
            <a:cxnSpLocks noChangeShapeType="1"/>
          </p:cNvCxnSpPr>
          <p:nvPr userDrawn="1"/>
        </p:nvCxnSpPr>
        <p:spPr bwMode="auto">
          <a:xfrm flipV="1">
            <a:off x="539750" y="620713"/>
            <a:ext cx="8064500" cy="14287"/>
          </a:xfrm>
          <a:prstGeom prst="straightConnector1">
            <a:avLst/>
          </a:prstGeom>
          <a:noFill/>
          <a:ln w="28575">
            <a:solidFill>
              <a:srgbClr val="00B0B9"/>
            </a:solidFill>
            <a:prstDash val="dot"/>
            <a:miter lim="800000"/>
            <a:headEnd/>
            <a:tailEnd/>
          </a:ln>
          <a:extLst>
            <a:ext uri="{909E8E84-426E-40dd-AFC4-6F175D3DCCD1}">
              <a14:hiddenFill xmlns:a14="http://schemas.microsoft.com/office/drawing/2010/main" xmlns="">
                <a:noFill/>
              </a14:hiddenFill>
            </a:ext>
          </a:extLst>
        </p:spPr>
      </p:cxnSp>
      <p:sp>
        <p:nvSpPr>
          <p:cNvPr id="8" name="Text Placeholder 3"/>
          <p:cNvSpPr>
            <a:spLocks noGrp="1"/>
          </p:cNvSpPr>
          <p:nvPr>
            <p:ph type="body" sz="quarter" idx="20" hasCustomPrompt="1"/>
          </p:nvPr>
        </p:nvSpPr>
        <p:spPr>
          <a:xfrm>
            <a:off x="971550" y="2277740"/>
            <a:ext cx="7345363" cy="1511300"/>
          </a:xfrm>
        </p:spPr>
        <p:txBody>
          <a:bodyPr/>
          <a:lstStyle>
            <a:lvl1pPr marL="0" indent="0">
              <a:buNone/>
              <a:defRPr sz="8000" b="1">
                <a:solidFill>
                  <a:srgbClr val="00ADBB"/>
                </a:solidFill>
                <a:latin typeface="Arial" panose="020B0604020202020204" pitchFamily="34" charset="0"/>
                <a:cs typeface="Arial" panose="020B0604020202020204" pitchFamily="34" charset="0"/>
              </a:defRPr>
            </a:lvl1pPr>
          </a:lstStyle>
          <a:p>
            <a:pPr lvl="0"/>
            <a:r>
              <a:rPr lang="en-US" dirty="0" smtClean="0"/>
              <a:t>INSERT</a:t>
            </a:r>
          </a:p>
        </p:txBody>
      </p:sp>
      <p:sp>
        <p:nvSpPr>
          <p:cNvPr id="11" name="Text Placeholder 3"/>
          <p:cNvSpPr>
            <a:spLocks noGrp="1"/>
          </p:cNvSpPr>
          <p:nvPr>
            <p:ph type="body" sz="quarter" idx="21" hasCustomPrompt="1"/>
          </p:nvPr>
        </p:nvSpPr>
        <p:spPr>
          <a:xfrm>
            <a:off x="971600" y="3213844"/>
            <a:ext cx="7345363" cy="1511300"/>
          </a:xfrm>
        </p:spPr>
        <p:txBody>
          <a:bodyPr/>
          <a:lstStyle>
            <a:lvl1pPr marL="0" indent="0">
              <a:buNone/>
              <a:defRPr sz="8000" b="1">
                <a:solidFill>
                  <a:srgbClr val="B8BE34"/>
                </a:solidFill>
                <a:latin typeface="Arial" panose="020B0604020202020204" pitchFamily="34" charset="0"/>
                <a:cs typeface="Arial" panose="020B0604020202020204" pitchFamily="34" charset="0"/>
              </a:defRPr>
            </a:lvl1pPr>
          </a:lstStyle>
          <a:p>
            <a:pPr lvl="0"/>
            <a:r>
              <a:rPr lang="en-US" dirty="0" smtClean="0"/>
              <a:t>TEXT</a:t>
            </a:r>
          </a:p>
        </p:txBody>
      </p:sp>
      <p:sp>
        <p:nvSpPr>
          <p:cNvPr id="13"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a:xfrm>
            <a:off x="457200" y="6088235"/>
            <a:ext cx="2133600" cy="365125"/>
          </a:xfrm>
        </p:spPr>
        <p:txBody>
          <a:bodyPr/>
          <a:lstStyle/>
          <a:p>
            <a:pPr>
              <a:defRPr/>
            </a:pPr>
            <a:fld id="{84ACC0B7-9A6E-49A4-8DDB-C224B5FA851D}" type="datetime4">
              <a:rPr lang="en-CA" smtClean="0"/>
              <a:t>May-1-18</a:t>
            </a:fld>
            <a:endParaRPr lang="en-CA" dirty="0"/>
          </a:p>
        </p:txBody>
      </p:sp>
      <p:sp>
        <p:nvSpPr>
          <p:cNvPr id="3" name="Footer Placeholder 2"/>
          <p:cNvSpPr>
            <a:spLocks noGrp="1"/>
          </p:cNvSpPr>
          <p:nvPr>
            <p:ph type="ftr" sz="quarter" idx="24"/>
          </p:nvPr>
        </p:nvSpPr>
        <p:spPr>
          <a:xfrm>
            <a:off x="3124200" y="6088235"/>
            <a:ext cx="2895600" cy="365125"/>
          </a:xfrm>
        </p:spPr>
        <p:txBody>
          <a:bodyPr/>
          <a:lstStyle/>
          <a:p>
            <a:pPr>
              <a:defRPr/>
            </a:pPr>
            <a:endParaRPr lang="en-CA" dirty="0"/>
          </a:p>
        </p:txBody>
      </p:sp>
    </p:spTree>
    <p:extLst>
      <p:ext uri="{BB962C8B-B14F-4D97-AF65-F5344CB8AC3E}">
        <p14:creationId xmlns:p14="http://schemas.microsoft.com/office/powerpoint/2010/main" val="3983668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rk Mauve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xmlns="">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xmlns="">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6D3A5D"/>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fld id="{0CAA76D1-5F90-4205-97EA-0D6144E859B5}" type="datetime4">
              <a:rPr lang="en-CA" smtClean="0"/>
              <a:t>May-1-18</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6D3A5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6D3A5D"/>
                </a:solidFill>
              </a:defRPr>
            </a:lvl1pPr>
          </a:lstStyle>
          <a:p>
            <a:r>
              <a:rPr lang="en-US" dirty="0" smtClean="0"/>
              <a:t>Insert title, size 54</a:t>
            </a:r>
            <a:endParaRPr lang="en-US" dirty="0"/>
          </a:p>
        </p:txBody>
      </p:sp>
    </p:spTree>
    <p:extLst>
      <p:ext uri="{BB962C8B-B14F-4D97-AF65-F5344CB8AC3E}">
        <p14:creationId xmlns:p14="http://schemas.microsoft.com/office/powerpoint/2010/main" val="4161328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rk Mauve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xmlns="">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xmlns="">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6D3A5D"/>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fld id="{0CAA76D1-5F90-4205-97EA-0D6144E859B5}" type="datetime4">
              <a:rPr lang="en-CA" smtClean="0"/>
              <a:t>May-1-18</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4032250" cy="3960440"/>
          </a:xfrm>
        </p:spPr>
        <p:txBody>
          <a:bodyPr/>
          <a:lstStyle>
            <a:lvl1pPr>
              <a:defRPr sz="4400">
                <a:solidFill>
                  <a:srgbClr val="6D3A5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6D3A5D"/>
                </a:solidFill>
              </a:defRPr>
            </a:lvl1pPr>
          </a:lstStyle>
          <a:p>
            <a:r>
              <a:rPr lang="en-US" dirty="0" smtClean="0"/>
              <a:t>Insert title, size 54</a:t>
            </a:r>
            <a:endParaRPr lang="en-US" dirty="0"/>
          </a:p>
        </p:txBody>
      </p:sp>
      <p:sp>
        <p:nvSpPr>
          <p:cNvPr id="12" name="Content Placeholder 9"/>
          <p:cNvSpPr>
            <a:spLocks noGrp="1"/>
          </p:cNvSpPr>
          <p:nvPr>
            <p:ph sz="quarter" idx="27" hasCustomPrompt="1"/>
          </p:nvPr>
        </p:nvSpPr>
        <p:spPr>
          <a:xfrm>
            <a:off x="4580260" y="1988840"/>
            <a:ext cx="4032250" cy="3960440"/>
          </a:xfrm>
        </p:spPr>
        <p:txBody>
          <a:bodyPr/>
          <a:lstStyle>
            <a:lvl1pPr marL="0" indent="0">
              <a:buNone/>
              <a:defRPr sz="4400">
                <a:solidFill>
                  <a:srgbClr val="6D3A5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dirty="0" smtClean="0"/>
              <a:t>Object</a:t>
            </a:r>
            <a:endParaRPr lang="en-US" dirty="0" smtClean="0"/>
          </a:p>
        </p:txBody>
      </p:sp>
    </p:spTree>
    <p:extLst>
      <p:ext uri="{BB962C8B-B14F-4D97-AF65-F5344CB8AC3E}">
        <p14:creationId xmlns:p14="http://schemas.microsoft.com/office/powerpoint/2010/main" val="238117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rk Blue_Title &amp; content">
    <p:bg>
      <p:bgPr>
        <a:solidFill>
          <a:schemeClr val="accent4"/>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xmlns="">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xmlns="">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4298C135-7B17-43A2-99B6-A0D61E1556D6}" type="datetime4">
              <a:rPr lang="en-CA" smtClean="0"/>
              <a:t>May-1-18</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smtClean="0"/>
              <a:t>Insert title, size 54</a:t>
            </a:r>
            <a:endParaRPr lang="en-US" dirty="0"/>
          </a:p>
        </p:txBody>
      </p:sp>
    </p:spTree>
    <p:extLst>
      <p:ext uri="{BB962C8B-B14F-4D97-AF65-F5344CB8AC3E}">
        <p14:creationId xmlns:p14="http://schemas.microsoft.com/office/powerpoint/2010/main" val="4257769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rk Blue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xmlns="">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xmlns="">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accent4"/>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fld id="{54A831A8-6C5A-4F32-987E-702C9056AC57}" type="datetime4">
              <a:rPr lang="en-CA" smtClean="0"/>
              <a:t>May-1-18</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005E85"/>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005E85"/>
                </a:solidFill>
              </a:defRPr>
            </a:lvl1pPr>
          </a:lstStyle>
          <a:p>
            <a:r>
              <a:rPr lang="en-US" dirty="0" smtClean="0"/>
              <a:t>Insert title, size 54</a:t>
            </a:r>
            <a:endParaRPr lang="en-US" dirty="0"/>
          </a:p>
        </p:txBody>
      </p:sp>
    </p:spTree>
    <p:extLst>
      <p:ext uri="{BB962C8B-B14F-4D97-AF65-F5344CB8AC3E}">
        <p14:creationId xmlns:p14="http://schemas.microsoft.com/office/powerpoint/2010/main" val="185490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ark Blue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xmlns="">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xmlns="">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accent4"/>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fld id="{54A831A8-6C5A-4F32-987E-702C9056AC57}" type="datetime4">
              <a:rPr lang="en-CA" smtClean="0"/>
              <a:t>May-1-18</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4032250" cy="3960440"/>
          </a:xfrm>
        </p:spPr>
        <p:txBody>
          <a:bodyPr/>
          <a:lstStyle>
            <a:lvl1pPr>
              <a:defRPr sz="4400">
                <a:solidFill>
                  <a:srgbClr val="005E85"/>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005E85"/>
                </a:solidFill>
              </a:defRPr>
            </a:lvl1pPr>
          </a:lstStyle>
          <a:p>
            <a:r>
              <a:rPr lang="en-US" dirty="0" smtClean="0"/>
              <a:t>Insert title, size 54</a:t>
            </a:r>
            <a:endParaRPr lang="en-US" dirty="0"/>
          </a:p>
        </p:txBody>
      </p:sp>
      <p:sp>
        <p:nvSpPr>
          <p:cNvPr id="12" name="Content Placeholder 9"/>
          <p:cNvSpPr>
            <a:spLocks noGrp="1"/>
          </p:cNvSpPr>
          <p:nvPr>
            <p:ph sz="quarter" idx="27" hasCustomPrompt="1"/>
          </p:nvPr>
        </p:nvSpPr>
        <p:spPr>
          <a:xfrm>
            <a:off x="4580012" y="1988096"/>
            <a:ext cx="4032250" cy="3960440"/>
          </a:xfrm>
        </p:spPr>
        <p:txBody>
          <a:bodyPr/>
          <a:lstStyle>
            <a:lvl1pPr marL="0" indent="0">
              <a:buNone/>
              <a:defRPr sz="4400">
                <a:solidFill>
                  <a:srgbClr val="005E85"/>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dirty="0" smtClean="0"/>
              <a:t>Object</a:t>
            </a:r>
            <a:endParaRPr lang="en-US" dirty="0" smtClean="0"/>
          </a:p>
        </p:txBody>
      </p:sp>
    </p:spTree>
    <p:extLst>
      <p:ext uri="{BB962C8B-B14F-4D97-AF65-F5344CB8AC3E}">
        <p14:creationId xmlns:p14="http://schemas.microsoft.com/office/powerpoint/2010/main" val="560427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ark Green_Title &amp; content ">
    <p:bg>
      <p:bgPr>
        <a:solidFill>
          <a:srgbClr val="7A9C49"/>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xmlns="">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xmlns="">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EB33F6BD-A4D2-41E7-815F-98DF1E8E7473}" type="datetime4">
              <a:rPr lang="en-CA" smtClean="0"/>
              <a:t>May-1-18</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smtClean="0"/>
              <a:t>Insert title, size 54</a:t>
            </a:r>
            <a:endParaRPr lang="en-US" dirty="0"/>
          </a:p>
        </p:txBody>
      </p:sp>
    </p:spTree>
    <p:extLst>
      <p:ext uri="{BB962C8B-B14F-4D97-AF65-F5344CB8AC3E}">
        <p14:creationId xmlns:p14="http://schemas.microsoft.com/office/powerpoint/2010/main" val="12968526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rk Green_Title &amp; content">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7A9C49"/>
            </a:solidFill>
            <a:prstDash val="dot"/>
            <a:miter lim="800000"/>
            <a:headEnd/>
            <a:tailEnd/>
          </a:ln>
          <a:extLst>
            <a:ext uri="{909E8E84-426E-40dd-AFC4-6F175D3DCCD1}">
              <a14:hiddenFill xmlns:a14="http://schemas.microsoft.com/office/drawing/2010/main" xmlns="">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7A9C49"/>
            </a:solidFill>
            <a:prstDash val="dot"/>
            <a:miter lim="800000"/>
            <a:headEnd/>
            <a:tailEnd/>
          </a:ln>
          <a:extLst>
            <a:ext uri="{909E8E84-426E-40dd-AFC4-6F175D3DCCD1}">
              <a14:hiddenFill xmlns:a14="http://schemas.microsoft.com/office/drawing/2010/main" xmlns="">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7A9C49"/>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fld id="{D5CC09DE-C950-456B-B935-38F70597F6E9}" type="datetime4">
              <a:rPr lang="en-CA" smtClean="0"/>
              <a:t>May-1-18</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7A9C49"/>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7A9C49"/>
                </a:solidFill>
              </a:defRPr>
            </a:lvl1pPr>
          </a:lstStyle>
          <a:p>
            <a:r>
              <a:rPr lang="en-US" dirty="0" smtClean="0"/>
              <a:t>Insert title, size 54</a:t>
            </a:r>
            <a:endParaRPr lang="en-US" dirty="0"/>
          </a:p>
        </p:txBody>
      </p:sp>
    </p:spTree>
    <p:extLst>
      <p:ext uri="{BB962C8B-B14F-4D97-AF65-F5344CB8AC3E}">
        <p14:creationId xmlns:p14="http://schemas.microsoft.com/office/powerpoint/2010/main" val="3053976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_logo">
    <p:spTree>
      <p:nvGrpSpPr>
        <p:cNvPr id="1" name=""/>
        <p:cNvGrpSpPr/>
        <p:nvPr/>
      </p:nvGrpSpPr>
      <p:grpSpPr>
        <a:xfrm>
          <a:off x="0" y="0"/>
          <a:ext cx="0" cy="0"/>
          <a:chOff x="0" y="0"/>
          <a:chExt cx="0" cy="0"/>
        </a:xfrm>
      </p:grpSpPr>
      <p:sp>
        <p:nvSpPr>
          <p:cNvPr id="10" name="Shape 88"/>
          <p:cNvSpPr>
            <a:spLocks noChangeArrowheads="1"/>
          </p:cNvSpPr>
          <p:nvPr userDrawn="1"/>
        </p:nvSpPr>
        <p:spPr bwMode="auto">
          <a:xfrm>
            <a:off x="539750" y="404813"/>
            <a:ext cx="8064500" cy="5328444"/>
          </a:xfrm>
          <a:prstGeom prst="roundRect">
            <a:avLst>
              <a:gd name="adj" fmla="val 5929"/>
            </a:avLst>
          </a:prstGeom>
          <a:solidFill>
            <a:srgbClr val="005E85"/>
          </a:solidFill>
          <a:ln>
            <a:noFill/>
          </a:ln>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smtClean="0">
              <a:solidFill>
                <a:srgbClr val="000000"/>
              </a:solidFill>
              <a:latin typeface="Arial" pitchFamily="34" charset="0"/>
              <a:sym typeface="Arial" pitchFamily="34" charset="0"/>
            </a:endParaRPr>
          </a:p>
        </p:txBody>
      </p:sp>
      <p:pic>
        <p:nvPicPr>
          <p:cNvPr id="5" name="Shape 91" descr="631px-Alberta_Health_Services_Logo.svg.png"/>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3925" y="6237288"/>
            <a:ext cx="1330325" cy="42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Placeholder 5"/>
          <p:cNvSpPr>
            <a:spLocks noGrp="1"/>
          </p:cNvSpPr>
          <p:nvPr>
            <p:ph type="body" sz="quarter" idx="11" hasCustomPrompt="1"/>
          </p:nvPr>
        </p:nvSpPr>
        <p:spPr>
          <a:xfrm>
            <a:off x="900112" y="3356992"/>
            <a:ext cx="5400079" cy="1008633"/>
          </a:xfrm>
        </p:spPr>
        <p:txBody>
          <a:bodyPr/>
          <a:lstStyle>
            <a:lvl1pPr marL="0" indent="0">
              <a:buNone/>
              <a:defRPr sz="4400" b="1" baseline="0">
                <a:solidFill>
                  <a:srgbClr val="ECAA21"/>
                </a:solidFill>
              </a:defRPr>
            </a:lvl1pPr>
          </a:lstStyle>
          <a:p>
            <a:pPr lvl="0"/>
            <a:r>
              <a:rPr lang="en-CA" dirty="0" smtClean="0"/>
              <a:t>INSERT</a:t>
            </a:r>
            <a:br>
              <a:rPr lang="en-CA" dirty="0" smtClean="0"/>
            </a:br>
            <a:r>
              <a:rPr lang="en-CA" dirty="0" smtClean="0"/>
              <a:t>CLOSING</a:t>
            </a:r>
            <a:endParaRPr lang="en-US" dirty="0"/>
          </a:p>
        </p:txBody>
      </p:sp>
      <p:sp>
        <p:nvSpPr>
          <p:cNvPr id="7" name="Date Placeholder 6"/>
          <p:cNvSpPr>
            <a:spLocks noGrp="1"/>
          </p:cNvSpPr>
          <p:nvPr>
            <p:ph type="dt" sz="half" idx="12"/>
          </p:nvPr>
        </p:nvSpPr>
        <p:spPr/>
        <p:txBody>
          <a:bodyPr/>
          <a:lstStyle/>
          <a:p>
            <a:pPr>
              <a:defRPr/>
            </a:pPr>
            <a:fld id="{F1023FC3-F0A0-4F70-9D17-7C94BEACF095}" type="datetime4">
              <a:rPr lang="en-CA" smtClean="0"/>
              <a:t>May-1-18</a:t>
            </a:fld>
            <a:endParaRPr lang="en-CA" dirty="0"/>
          </a:p>
        </p:txBody>
      </p:sp>
      <p:sp>
        <p:nvSpPr>
          <p:cNvPr id="12" name="Text Placeholder 11"/>
          <p:cNvSpPr>
            <a:spLocks noGrp="1"/>
          </p:cNvSpPr>
          <p:nvPr>
            <p:ph type="body" sz="quarter" idx="13" hasCustomPrompt="1"/>
          </p:nvPr>
        </p:nvSpPr>
        <p:spPr>
          <a:xfrm>
            <a:off x="900113" y="4652963"/>
            <a:ext cx="5543550" cy="863600"/>
          </a:xfrm>
        </p:spPr>
        <p:txBody>
          <a:bodyPr/>
          <a:lstStyle>
            <a:lvl1pPr marL="0" indent="0">
              <a:buNone/>
              <a:defRPr sz="3200" b="1" baseline="0">
                <a:solidFill>
                  <a:schemeClr val="bg1"/>
                </a:solidFill>
                <a:latin typeface="Garamond" panose="02020404030301010803" pitchFamily="18" charset="0"/>
              </a:defRPr>
            </a:lvl1pPr>
          </a:lstStyle>
          <a:p>
            <a:pPr lvl="0"/>
            <a:r>
              <a:rPr lang="en-CA" b="1" dirty="0" smtClean="0">
                <a:latin typeface="Garamond" panose="02020404030301010803" pitchFamily="18" charset="0"/>
              </a:rPr>
              <a:t>Insert contact information</a:t>
            </a:r>
            <a:endParaRPr lang="en-US" dirty="0"/>
          </a:p>
        </p:txBody>
      </p:sp>
    </p:spTree>
    <p:extLst>
      <p:ext uri="{BB962C8B-B14F-4D97-AF65-F5344CB8AC3E}">
        <p14:creationId xmlns:p14="http://schemas.microsoft.com/office/powerpoint/2010/main" val="23228819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_bridgeline">
    <p:spTree>
      <p:nvGrpSpPr>
        <p:cNvPr id="1" name=""/>
        <p:cNvGrpSpPr/>
        <p:nvPr/>
      </p:nvGrpSpPr>
      <p:grpSpPr>
        <a:xfrm>
          <a:off x="0" y="0"/>
          <a:ext cx="0" cy="0"/>
          <a:chOff x="0" y="0"/>
          <a:chExt cx="0" cy="0"/>
        </a:xfrm>
      </p:grpSpPr>
      <p:sp>
        <p:nvSpPr>
          <p:cNvPr id="4" name="Shape 88"/>
          <p:cNvSpPr>
            <a:spLocks noChangeArrowheads="1"/>
          </p:cNvSpPr>
          <p:nvPr userDrawn="1"/>
        </p:nvSpPr>
        <p:spPr bwMode="auto">
          <a:xfrm>
            <a:off x="539750" y="404813"/>
            <a:ext cx="8064500" cy="5328444"/>
          </a:xfrm>
          <a:prstGeom prst="roundRect">
            <a:avLst>
              <a:gd name="adj" fmla="val 5929"/>
            </a:avLst>
          </a:prstGeom>
          <a:solidFill>
            <a:srgbClr val="005E85"/>
          </a:solidFill>
          <a:ln>
            <a:noFill/>
          </a:ln>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smtClean="0">
              <a:solidFill>
                <a:srgbClr val="000000"/>
              </a:solidFill>
              <a:latin typeface="Arial" pitchFamily="34" charset="0"/>
              <a:sym typeface="Arial" pitchFamily="34" charset="0"/>
            </a:endParaRPr>
          </a:p>
        </p:txBody>
      </p:sp>
      <p:sp>
        <p:nvSpPr>
          <p:cNvPr id="7" name="Picture Placeholder 2"/>
          <p:cNvSpPr>
            <a:spLocks noGrp="1"/>
          </p:cNvSpPr>
          <p:nvPr>
            <p:ph type="pic" sz="quarter" idx="23" hasCustomPrompt="1"/>
          </p:nvPr>
        </p:nvSpPr>
        <p:spPr>
          <a:xfrm>
            <a:off x="7272251" y="5807669"/>
            <a:ext cx="1332000" cy="843085"/>
          </a:xfrm>
        </p:spPr>
        <p:txBody>
          <a:bodyPr/>
          <a:lstStyle>
            <a:lvl1pPr marL="0" indent="0">
              <a:buNone/>
              <a:defRPr sz="1400"/>
            </a:lvl1pPr>
          </a:lstStyle>
          <a:p>
            <a:r>
              <a:rPr lang="en-CA" dirty="0" err="1" smtClean="0"/>
              <a:t>Bridgeline</a:t>
            </a:r>
            <a:endParaRPr lang="en-US" dirty="0"/>
          </a:p>
        </p:txBody>
      </p:sp>
      <p:sp>
        <p:nvSpPr>
          <p:cNvPr id="2" name="Date Placeholder 1"/>
          <p:cNvSpPr>
            <a:spLocks noGrp="1"/>
          </p:cNvSpPr>
          <p:nvPr>
            <p:ph type="dt" sz="half" idx="24"/>
          </p:nvPr>
        </p:nvSpPr>
        <p:spPr/>
        <p:txBody>
          <a:bodyPr/>
          <a:lstStyle/>
          <a:p>
            <a:pPr>
              <a:defRPr/>
            </a:pPr>
            <a:fld id="{F1023FC3-F0A0-4F70-9D17-7C94BEACF095}" type="datetime4">
              <a:rPr lang="en-CA" smtClean="0"/>
              <a:t>May-1-18</a:t>
            </a:fld>
            <a:endParaRPr lang="en-CA" dirty="0"/>
          </a:p>
        </p:txBody>
      </p:sp>
      <p:sp>
        <p:nvSpPr>
          <p:cNvPr id="10" name="Text Placeholder 11"/>
          <p:cNvSpPr>
            <a:spLocks noGrp="1"/>
          </p:cNvSpPr>
          <p:nvPr>
            <p:ph type="body" sz="quarter" idx="13" hasCustomPrompt="1"/>
          </p:nvPr>
        </p:nvSpPr>
        <p:spPr>
          <a:xfrm>
            <a:off x="900113" y="4652963"/>
            <a:ext cx="5543550" cy="863600"/>
          </a:xfrm>
        </p:spPr>
        <p:txBody>
          <a:bodyPr/>
          <a:lstStyle>
            <a:lvl1pPr marL="0" indent="0">
              <a:buNone/>
              <a:defRPr sz="3200" b="1" baseline="0">
                <a:solidFill>
                  <a:schemeClr val="bg1"/>
                </a:solidFill>
                <a:latin typeface="Garamond" panose="02020404030301010803" pitchFamily="18" charset="0"/>
              </a:defRPr>
            </a:lvl1pPr>
          </a:lstStyle>
          <a:p>
            <a:pPr lvl="0"/>
            <a:r>
              <a:rPr lang="en-CA" b="1" dirty="0" smtClean="0">
                <a:latin typeface="Garamond" panose="02020404030301010803" pitchFamily="18" charset="0"/>
              </a:rPr>
              <a:t>Insert contact information</a:t>
            </a:r>
            <a:endParaRPr lang="en-US" dirty="0"/>
          </a:p>
        </p:txBody>
      </p:sp>
      <p:sp>
        <p:nvSpPr>
          <p:cNvPr id="11" name="Text Placeholder 5"/>
          <p:cNvSpPr>
            <a:spLocks noGrp="1"/>
          </p:cNvSpPr>
          <p:nvPr>
            <p:ph type="body" sz="quarter" idx="11" hasCustomPrompt="1"/>
          </p:nvPr>
        </p:nvSpPr>
        <p:spPr>
          <a:xfrm>
            <a:off x="900112" y="3356992"/>
            <a:ext cx="5400079" cy="1008633"/>
          </a:xfrm>
        </p:spPr>
        <p:txBody>
          <a:bodyPr/>
          <a:lstStyle>
            <a:lvl1pPr marL="0" indent="0">
              <a:buNone/>
              <a:defRPr sz="4400" b="1" baseline="0">
                <a:solidFill>
                  <a:srgbClr val="ECAA21"/>
                </a:solidFill>
              </a:defRPr>
            </a:lvl1pPr>
          </a:lstStyle>
          <a:p>
            <a:pPr lvl="0"/>
            <a:r>
              <a:rPr lang="en-CA" dirty="0" smtClean="0"/>
              <a:t>INSERT</a:t>
            </a:r>
            <a:br>
              <a:rPr lang="en-CA" dirty="0" smtClean="0"/>
            </a:br>
            <a:r>
              <a:rPr lang="en-CA" dirty="0" smtClean="0"/>
              <a:t>CLOSING</a:t>
            </a:r>
            <a:endParaRPr lang="en-US" dirty="0"/>
          </a:p>
        </p:txBody>
      </p:sp>
    </p:spTree>
    <p:extLst>
      <p:ext uri="{BB962C8B-B14F-4D97-AF65-F5344CB8AC3E}">
        <p14:creationId xmlns:p14="http://schemas.microsoft.com/office/powerpoint/2010/main" val="14017464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p #1 Picture shape">
    <p:spTree>
      <p:nvGrpSpPr>
        <p:cNvPr id="1" name=""/>
        <p:cNvGrpSpPr/>
        <p:nvPr/>
      </p:nvGrpSpPr>
      <p:grpSpPr>
        <a:xfrm>
          <a:off x="0" y="0"/>
          <a:ext cx="0" cy="0"/>
          <a:chOff x="0" y="0"/>
          <a:chExt cx="0" cy="0"/>
        </a:xfrm>
      </p:grpSpPr>
      <p:sp>
        <p:nvSpPr>
          <p:cNvPr id="2" name="TextBox 1"/>
          <p:cNvSpPr txBox="1"/>
          <p:nvPr userDrawn="1"/>
        </p:nvSpPr>
        <p:spPr>
          <a:xfrm>
            <a:off x="971550" y="549275"/>
            <a:ext cx="7345363" cy="5754688"/>
          </a:xfrm>
          <a:prstGeom prst="rect">
            <a:avLst/>
          </a:prstGeom>
          <a:noFill/>
        </p:spPr>
        <p:txBody>
          <a:bodyPr>
            <a:spAutoFit/>
          </a:bodyPr>
          <a:lstStyle/>
          <a:p>
            <a:pPr fontAlgn="auto">
              <a:spcBef>
                <a:spcPts val="0"/>
              </a:spcBef>
              <a:spcAft>
                <a:spcPts val="0"/>
              </a:spcAft>
              <a:defRPr/>
            </a:pPr>
            <a:r>
              <a:rPr lang="en-CA" sz="4800" b="1" dirty="0">
                <a:solidFill>
                  <a:srgbClr val="00ADBB"/>
                </a:solidFill>
                <a:latin typeface="Helvetica Neue" panose="020B0604020202020204" charset="0"/>
                <a:cs typeface="+mn-cs"/>
              </a:rPr>
              <a:t>Tip #1: </a:t>
            </a:r>
            <a:r>
              <a:rPr lang="en-CA" sz="4800" dirty="0">
                <a:solidFill>
                  <a:srgbClr val="00ADBB"/>
                </a:solidFill>
                <a:latin typeface="Helvetica Neue" panose="020B0604020202020204" charset="0"/>
                <a:cs typeface="+mn-cs"/>
              </a:rPr>
              <a:t>Picture shape</a:t>
            </a:r>
          </a:p>
          <a:p>
            <a:pPr fontAlgn="auto">
              <a:spcBef>
                <a:spcPts val="0"/>
              </a:spcBef>
              <a:spcAft>
                <a:spcPts val="0"/>
              </a:spcAft>
              <a:defRPr/>
            </a:pPr>
            <a:endParaRPr lang="en-CA" sz="3200" b="1" dirty="0">
              <a:latin typeface="Helvetica Neue" panose="020B0604020202020204" charset="0"/>
              <a:cs typeface="+mn-cs"/>
            </a:endParaRPr>
          </a:p>
          <a:p>
            <a:pPr fontAlgn="auto">
              <a:spcBef>
                <a:spcPts val="0"/>
              </a:spcBef>
              <a:spcAft>
                <a:spcPts val="0"/>
              </a:spcAft>
              <a:defRPr/>
            </a:pPr>
            <a:r>
              <a:rPr lang="en-CA" sz="2400" dirty="0">
                <a:latin typeface="Helvetica Neue" panose="020B0604020202020204" charset="0"/>
                <a:cs typeface="+mn-cs"/>
              </a:rPr>
              <a:t>You change the shape of your photo to have round corners such as the on this template. </a:t>
            </a:r>
          </a:p>
          <a:p>
            <a:pPr marL="457200" indent="-457200" fontAlgn="auto">
              <a:spcBef>
                <a:spcPts val="0"/>
              </a:spcBef>
              <a:spcAft>
                <a:spcPts val="0"/>
              </a:spcAft>
              <a:buFontTx/>
              <a:buAutoNum type="arabicPeriod"/>
              <a:defRPr/>
            </a:pPr>
            <a:r>
              <a:rPr lang="en-CA" sz="2400" dirty="0">
                <a:latin typeface="Helvetica Neue" panose="020B0604020202020204" charset="0"/>
                <a:cs typeface="+mn-cs"/>
              </a:rPr>
              <a:t>Click on the picture</a:t>
            </a:r>
          </a:p>
          <a:p>
            <a:pPr marL="457200" indent="-457200" fontAlgn="auto">
              <a:spcBef>
                <a:spcPts val="0"/>
              </a:spcBef>
              <a:spcAft>
                <a:spcPts val="0"/>
              </a:spcAft>
              <a:buFontTx/>
              <a:buAutoNum type="arabicPeriod"/>
              <a:defRPr/>
            </a:pPr>
            <a:r>
              <a:rPr lang="en-CA" sz="2400" dirty="0">
                <a:latin typeface="Helvetica Neue" panose="020B0604020202020204" charset="0"/>
                <a:cs typeface="+mn-cs"/>
              </a:rPr>
              <a:t>Choose the “Picture tools” </a:t>
            </a:r>
            <a:r>
              <a:rPr lang="en-CA" sz="2400" dirty="0" smtClean="0">
                <a:latin typeface="Helvetica Neue" panose="020B0604020202020204" charset="0"/>
                <a:cs typeface="+mn-cs"/>
              </a:rPr>
              <a:t>tab </a:t>
            </a:r>
            <a:endParaRPr lang="en-CA" sz="2400" dirty="0">
              <a:latin typeface="Helvetica Neue" panose="020B0604020202020204" charset="0"/>
              <a:cs typeface="+mn-cs"/>
            </a:endParaRPr>
          </a:p>
          <a:p>
            <a:pPr marL="457200" indent="-457200" fontAlgn="auto">
              <a:spcBef>
                <a:spcPts val="0"/>
              </a:spcBef>
              <a:spcAft>
                <a:spcPts val="0"/>
              </a:spcAft>
              <a:buFontTx/>
              <a:buAutoNum type="arabicPeriod"/>
              <a:defRPr/>
            </a:pPr>
            <a:r>
              <a:rPr lang="en-CA" sz="2400" dirty="0">
                <a:latin typeface="Helvetica Neue" panose="020B0604020202020204" charset="0"/>
                <a:cs typeface="+mn-cs"/>
              </a:rPr>
              <a:t>On the crop button, click the down arrow and choose “crop to shape”</a:t>
            </a:r>
          </a:p>
          <a:p>
            <a:pPr marL="457200" indent="-457200" fontAlgn="auto">
              <a:spcBef>
                <a:spcPts val="0"/>
              </a:spcBef>
              <a:spcAft>
                <a:spcPts val="0"/>
              </a:spcAft>
              <a:buFontTx/>
              <a:buAutoNum type="arabicPeriod"/>
              <a:defRPr/>
            </a:pPr>
            <a:r>
              <a:rPr lang="en-CA" sz="2400" dirty="0">
                <a:latin typeface="Helvetica Neue" panose="020B0604020202020204" charset="0"/>
                <a:cs typeface="+mn-cs"/>
              </a:rPr>
              <a:t>Choose the rounded rectangle from the rectangle category (it is the second option, but could depend on your version of word).</a:t>
            </a:r>
          </a:p>
          <a:p>
            <a:pPr marL="457200" indent="-457200" fontAlgn="auto">
              <a:spcBef>
                <a:spcPts val="0"/>
              </a:spcBef>
              <a:spcAft>
                <a:spcPts val="0"/>
              </a:spcAft>
              <a:buFontTx/>
              <a:buAutoNum type="arabicPeriod"/>
              <a:defRPr/>
            </a:pPr>
            <a:endParaRPr lang="en-CA" sz="2400" dirty="0">
              <a:latin typeface="Helvetica Neue" panose="020B0604020202020204" charset="0"/>
              <a:cs typeface="+mn-cs"/>
            </a:endParaRPr>
          </a:p>
          <a:p>
            <a:pPr fontAlgn="auto">
              <a:spcBef>
                <a:spcPts val="0"/>
              </a:spcBef>
              <a:spcAft>
                <a:spcPts val="0"/>
              </a:spcAft>
              <a:defRPr/>
            </a:pPr>
            <a:r>
              <a:rPr lang="en-CA" sz="2400" dirty="0">
                <a:latin typeface="Helvetica Neue" panose="020B0604020202020204" charset="0"/>
                <a:cs typeface="+mn-cs"/>
              </a:rPr>
              <a:t>*To adjust the roundness of corners—see Tip #2</a:t>
            </a:r>
          </a:p>
          <a:p>
            <a:pPr fontAlgn="auto">
              <a:spcBef>
                <a:spcPts val="0"/>
              </a:spcBef>
              <a:spcAft>
                <a:spcPts val="0"/>
              </a:spcAft>
              <a:defRPr/>
            </a:pPr>
            <a:endParaRPr lang="en-CA" sz="2400" dirty="0">
              <a:latin typeface="+mn-lt"/>
              <a:cs typeface="+mn-cs"/>
            </a:endParaRPr>
          </a:p>
        </p:txBody>
      </p:sp>
      <p:sp>
        <p:nvSpPr>
          <p:cNvPr id="3" name="Shape 104"/>
          <p:cNvSpPr txBox="1">
            <a:spLocks noChangeArrowheads="1"/>
          </p:cNvSpPr>
          <p:nvPr userDrawn="1"/>
        </p:nvSpPr>
        <p:spPr bwMode="auto">
          <a:xfrm>
            <a:off x="971550" y="6327775"/>
            <a:ext cx="7200900" cy="1328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FF6600"/>
              </a:buClr>
              <a:buSzPct val="25000"/>
              <a:defRPr/>
            </a:pPr>
            <a:r>
              <a:rPr lang="en-US" altLang="en-US" sz="1200" b="1" smtClean="0">
                <a:solidFill>
                  <a:srgbClr val="00ADBB"/>
                </a:solidFill>
                <a:latin typeface="Helvetica Neue"/>
                <a:sym typeface="Helvetica Neue"/>
              </a:rPr>
              <a:t>NOTE: This slide is not intended for use in a presentation</a:t>
            </a:r>
          </a:p>
        </p:txBody>
      </p:sp>
    </p:spTree>
    <p:extLst>
      <p:ext uri="{BB962C8B-B14F-4D97-AF65-F5344CB8AC3E}">
        <p14:creationId xmlns:p14="http://schemas.microsoft.com/office/powerpoint/2010/main" val="2413814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logo 3">
    <p:spTree>
      <p:nvGrpSpPr>
        <p:cNvPr id="1" name=""/>
        <p:cNvGrpSpPr/>
        <p:nvPr/>
      </p:nvGrpSpPr>
      <p:grpSpPr>
        <a:xfrm>
          <a:off x="0" y="0"/>
          <a:ext cx="0" cy="0"/>
          <a:chOff x="0" y="0"/>
          <a:chExt cx="0" cy="0"/>
        </a:xfrm>
      </p:grpSpPr>
      <p:sp>
        <p:nvSpPr>
          <p:cNvPr id="12" name="Shape 88"/>
          <p:cNvSpPr>
            <a:spLocks noChangeArrowheads="1"/>
          </p:cNvSpPr>
          <p:nvPr userDrawn="1"/>
        </p:nvSpPr>
        <p:spPr bwMode="auto">
          <a:xfrm>
            <a:off x="539750" y="765175"/>
            <a:ext cx="8064500" cy="4924034"/>
          </a:xfrm>
          <a:prstGeom prst="roundRect">
            <a:avLst>
              <a:gd name="adj" fmla="val 6214"/>
            </a:avLst>
          </a:prstGeom>
          <a:solidFill>
            <a:srgbClr val="9AB9AD">
              <a:alpha val="69803"/>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smtClean="0">
              <a:solidFill>
                <a:srgbClr val="000000"/>
              </a:solidFill>
              <a:latin typeface="Arial" pitchFamily="34" charset="0"/>
              <a:sym typeface="Arial" pitchFamily="34" charset="0"/>
            </a:endParaRPr>
          </a:p>
        </p:txBody>
      </p:sp>
      <p:pic>
        <p:nvPicPr>
          <p:cNvPr id="6" name="Shape 91" descr="631px-Alberta_Health_Services_Logo.svg.png"/>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3925" y="6021288"/>
            <a:ext cx="1330325" cy="42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hape 184"/>
          <p:cNvCxnSpPr>
            <a:cxnSpLocks noChangeShapeType="1"/>
          </p:cNvCxnSpPr>
          <p:nvPr userDrawn="1"/>
        </p:nvCxnSpPr>
        <p:spPr bwMode="auto">
          <a:xfrm flipV="1">
            <a:off x="539750" y="620713"/>
            <a:ext cx="8064500" cy="14287"/>
          </a:xfrm>
          <a:prstGeom prst="straightConnector1">
            <a:avLst/>
          </a:prstGeom>
          <a:noFill/>
          <a:ln w="28575">
            <a:solidFill>
              <a:srgbClr val="00B0B9"/>
            </a:solidFill>
            <a:prstDash val="dot"/>
            <a:miter lim="800000"/>
            <a:headEnd/>
            <a:tailEnd/>
          </a:ln>
          <a:extLst>
            <a:ext uri="{909E8E84-426E-40dd-AFC4-6F175D3DCCD1}">
              <a14:hiddenFill xmlns:a14="http://schemas.microsoft.com/office/drawing/2010/main" xmlns="">
                <a:noFill/>
              </a14:hiddenFill>
            </a:ext>
          </a:extLst>
        </p:spPr>
      </p:cxnSp>
      <p:sp>
        <p:nvSpPr>
          <p:cNvPr id="9" name="Text Placeholder 3"/>
          <p:cNvSpPr>
            <a:spLocks noGrp="1"/>
          </p:cNvSpPr>
          <p:nvPr>
            <p:ph type="body" sz="quarter" idx="20" hasCustomPrompt="1"/>
          </p:nvPr>
        </p:nvSpPr>
        <p:spPr>
          <a:xfrm>
            <a:off x="971550" y="2277740"/>
            <a:ext cx="7345363" cy="1511300"/>
          </a:xfrm>
        </p:spPr>
        <p:txBody>
          <a:bodyPr/>
          <a:lstStyle>
            <a:lvl1pPr marL="0" indent="0">
              <a:buNone/>
              <a:defRPr sz="8000" b="1">
                <a:solidFill>
                  <a:srgbClr val="00ADBB"/>
                </a:solidFill>
                <a:latin typeface="Arial" panose="020B0604020202020204" pitchFamily="34" charset="0"/>
                <a:cs typeface="Arial" panose="020B0604020202020204" pitchFamily="34" charset="0"/>
              </a:defRPr>
            </a:lvl1pPr>
          </a:lstStyle>
          <a:p>
            <a:pPr lvl="0"/>
            <a:r>
              <a:rPr lang="en-US" dirty="0" smtClean="0"/>
              <a:t>INSERT</a:t>
            </a:r>
          </a:p>
        </p:txBody>
      </p:sp>
      <p:sp>
        <p:nvSpPr>
          <p:cNvPr id="10" name="Text Placeholder 3"/>
          <p:cNvSpPr>
            <a:spLocks noGrp="1"/>
          </p:cNvSpPr>
          <p:nvPr>
            <p:ph type="body" sz="quarter" idx="21" hasCustomPrompt="1"/>
          </p:nvPr>
        </p:nvSpPr>
        <p:spPr>
          <a:xfrm>
            <a:off x="971600" y="3213844"/>
            <a:ext cx="7345363" cy="1511300"/>
          </a:xfrm>
        </p:spPr>
        <p:txBody>
          <a:bodyPr/>
          <a:lstStyle>
            <a:lvl1pPr marL="0" indent="0">
              <a:buNone/>
              <a:defRPr sz="8000" b="1">
                <a:solidFill>
                  <a:srgbClr val="4F7F70"/>
                </a:solidFill>
                <a:latin typeface="Arial" panose="020B0604020202020204" pitchFamily="34" charset="0"/>
                <a:cs typeface="Arial" panose="020B0604020202020204" pitchFamily="34" charset="0"/>
              </a:defRPr>
            </a:lvl1pPr>
          </a:lstStyle>
          <a:p>
            <a:pPr lvl="0"/>
            <a:r>
              <a:rPr lang="en-US" dirty="0" smtClean="0"/>
              <a:t>TEXT</a:t>
            </a:r>
          </a:p>
        </p:txBody>
      </p: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a:xfrm>
            <a:off x="457200" y="6088235"/>
            <a:ext cx="2133600" cy="365125"/>
          </a:xfrm>
        </p:spPr>
        <p:txBody>
          <a:bodyPr/>
          <a:lstStyle/>
          <a:p>
            <a:pPr>
              <a:defRPr/>
            </a:pPr>
            <a:fld id="{E0E6C4B0-1840-4160-8987-8FEE7CE26FD7}" type="datetime4">
              <a:rPr lang="en-CA" smtClean="0"/>
              <a:t>May-1-18</a:t>
            </a:fld>
            <a:endParaRPr lang="en-CA"/>
          </a:p>
        </p:txBody>
      </p:sp>
      <p:sp>
        <p:nvSpPr>
          <p:cNvPr id="3" name="Footer Placeholder 2"/>
          <p:cNvSpPr>
            <a:spLocks noGrp="1"/>
          </p:cNvSpPr>
          <p:nvPr>
            <p:ph type="ftr" sz="quarter" idx="24"/>
          </p:nvPr>
        </p:nvSpPr>
        <p:spPr>
          <a:xfrm>
            <a:off x="3124200" y="6088235"/>
            <a:ext cx="2895600" cy="365125"/>
          </a:xfrm>
        </p:spPr>
        <p:txBody>
          <a:bodyPr/>
          <a:lstStyle/>
          <a:p>
            <a:pPr>
              <a:defRPr/>
            </a:pPr>
            <a:endParaRPr lang="en-CA" dirty="0"/>
          </a:p>
        </p:txBody>
      </p:sp>
    </p:spTree>
    <p:extLst>
      <p:ext uri="{BB962C8B-B14F-4D97-AF65-F5344CB8AC3E}">
        <p14:creationId xmlns:p14="http://schemas.microsoft.com/office/powerpoint/2010/main" val="383761106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p #2 Adjusting round corners">
    <p:spTree>
      <p:nvGrpSpPr>
        <p:cNvPr id="1" name=""/>
        <p:cNvGrpSpPr/>
        <p:nvPr/>
      </p:nvGrpSpPr>
      <p:grpSpPr>
        <a:xfrm>
          <a:off x="0" y="0"/>
          <a:ext cx="0" cy="0"/>
          <a:chOff x="0" y="0"/>
          <a:chExt cx="0" cy="0"/>
        </a:xfrm>
      </p:grpSpPr>
      <p:sp>
        <p:nvSpPr>
          <p:cNvPr id="2" name="TextBox 1"/>
          <p:cNvSpPr txBox="1"/>
          <p:nvPr userDrawn="1"/>
        </p:nvSpPr>
        <p:spPr>
          <a:xfrm>
            <a:off x="971550" y="549275"/>
            <a:ext cx="7345363" cy="4524375"/>
          </a:xfrm>
          <a:prstGeom prst="rect">
            <a:avLst/>
          </a:prstGeom>
          <a:noFill/>
        </p:spPr>
        <p:txBody>
          <a:bodyPr>
            <a:spAutoFit/>
          </a:bodyPr>
          <a:lstStyle/>
          <a:p>
            <a:pPr fontAlgn="auto">
              <a:spcBef>
                <a:spcPts val="0"/>
              </a:spcBef>
              <a:spcAft>
                <a:spcPts val="0"/>
              </a:spcAft>
              <a:defRPr/>
            </a:pPr>
            <a:r>
              <a:rPr lang="en-CA" sz="4800" b="1" dirty="0">
                <a:solidFill>
                  <a:srgbClr val="00ADBB"/>
                </a:solidFill>
                <a:latin typeface="Helvetica Neue" panose="020B0604020202020204" charset="0"/>
                <a:cs typeface="+mn-cs"/>
              </a:rPr>
              <a:t>Tip #2: </a:t>
            </a:r>
            <a:r>
              <a:rPr lang="en-CA" sz="4800" dirty="0">
                <a:solidFill>
                  <a:srgbClr val="00ADBB"/>
                </a:solidFill>
                <a:latin typeface="Helvetica Neue" panose="020B0604020202020204" charset="0"/>
                <a:cs typeface="+mn-cs"/>
              </a:rPr>
              <a:t>Adjusting round corners</a:t>
            </a:r>
          </a:p>
          <a:p>
            <a:pPr fontAlgn="auto">
              <a:spcBef>
                <a:spcPts val="0"/>
              </a:spcBef>
              <a:spcAft>
                <a:spcPts val="0"/>
              </a:spcAft>
              <a:defRPr/>
            </a:pPr>
            <a:endParaRPr lang="en-CA" sz="2400" dirty="0">
              <a:latin typeface="+mn-lt"/>
              <a:cs typeface="+mn-cs"/>
            </a:endParaRPr>
          </a:p>
          <a:p>
            <a:pPr fontAlgn="auto">
              <a:spcBef>
                <a:spcPts val="0"/>
              </a:spcBef>
              <a:spcAft>
                <a:spcPts val="0"/>
              </a:spcAft>
              <a:defRPr/>
            </a:pPr>
            <a:r>
              <a:rPr lang="en-CA" sz="2400" dirty="0">
                <a:latin typeface="Helvetica Neue" panose="020B0604020202020204" charset="0"/>
              </a:rPr>
              <a:t>You can adjust the roundness of the corners on your photo. </a:t>
            </a:r>
          </a:p>
          <a:p>
            <a:pPr marL="457200" indent="-457200" fontAlgn="auto">
              <a:spcBef>
                <a:spcPts val="0"/>
              </a:spcBef>
              <a:spcAft>
                <a:spcPts val="0"/>
              </a:spcAft>
              <a:buFontTx/>
              <a:buAutoNum type="arabicPeriod"/>
              <a:defRPr/>
            </a:pPr>
            <a:r>
              <a:rPr lang="en-CA" sz="2400" dirty="0">
                <a:latin typeface="Helvetica Neue" panose="020B0604020202020204" charset="0"/>
              </a:rPr>
              <a:t>Click the picture</a:t>
            </a:r>
          </a:p>
          <a:p>
            <a:pPr marL="457200" indent="-457200" fontAlgn="auto">
              <a:spcBef>
                <a:spcPts val="0"/>
              </a:spcBef>
              <a:spcAft>
                <a:spcPts val="0"/>
              </a:spcAft>
              <a:buFontTx/>
              <a:buAutoNum type="arabicPeriod"/>
              <a:defRPr/>
            </a:pPr>
            <a:r>
              <a:rPr lang="en-CA" sz="2400" dirty="0">
                <a:latin typeface="Helvetica Neue" panose="020B0604020202020204" charset="0"/>
              </a:rPr>
              <a:t>A yellow diamond on the top left of the photo will appear</a:t>
            </a:r>
          </a:p>
          <a:p>
            <a:pPr marL="457200" indent="-457200" fontAlgn="auto">
              <a:spcBef>
                <a:spcPts val="0"/>
              </a:spcBef>
              <a:spcAft>
                <a:spcPts val="0"/>
              </a:spcAft>
              <a:buFontTx/>
              <a:buAutoNum type="arabicPeriod"/>
              <a:defRPr/>
            </a:pPr>
            <a:r>
              <a:rPr lang="en-CA" sz="2400" dirty="0">
                <a:latin typeface="Helvetica Neue" panose="020B0604020202020204" charset="0"/>
              </a:rPr>
              <a:t>Drag the diamond to the left of </a:t>
            </a:r>
            <a:r>
              <a:rPr lang="en-CA" sz="2400" dirty="0" smtClean="0">
                <a:latin typeface="Helvetica Neue" panose="020B0604020202020204" charset="0"/>
              </a:rPr>
              <a:t>the</a:t>
            </a:r>
            <a:r>
              <a:rPr lang="en-CA" sz="2400" baseline="0" dirty="0" smtClean="0">
                <a:latin typeface="Helvetica Neue" panose="020B0604020202020204" charset="0"/>
              </a:rPr>
              <a:t> photo </a:t>
            </a:r>
            <a:r>
              <a:rPr lang="en-CA" sz="2400" dirty="0" smtClean="0">
                <a:latin typeface="Helvetica Neue" panose="020B0604020202020204" charset="0"/>
              </a:rPr>
              <a:t>to </a:t>
            </a:r>
            <a:r>
              <a:rPr lang="en-CA" sz="2400" dirty="0">
                <a:latin typeface="Helvetica Neue" panose="020B0604020202020204" charset="0"/>
              </a:rPr>
              <a:t>reduce the </a:t>
            </a:r>
            <a:r>
              <a:rPr lang="en-CA" sz="2400" dirty="0" smtClean="0">
                <a:latin typeface="Helvetica Neue" panose="020B0604020202020204" charset="0"/>
              </a:rPr>
              <a:t>roundness.</a:t>
            </a:r>
            <a:r>
              <a:rPr lang="en-CA" sz="2400" baseline="0" dirty="0" smtClean="0">
                <a:latin typeface="Helvetica Neue" panose="020B0604020202020204" charset="0"/>
              </a:rPr>
              <a:t> </a:t>
            </a:r>
            <a:endParaRPr lang="en-CA" sz="4800" dirty="0">
              <a:solidFill>
                <a:srgbClr val="00ADBB"/>
              </a:solidFill>
              <a:latin typeface="Helvetica Neue" panose="020B0604020202020204" charset="0"/>
            </a:endParaRPr>
          </a:p>
        </p:txBody>
      </p:sp>
      <p:sp>
        <p:nvSpPr>
          <p:cNvPr id="3" name="Shape 104"/>
          <p:cNvSpPr txBox="1">
            <a:spLocks noChangeArrowheads="1"/>
          </p:cNvSpPr>
          <p:nvPr userDrawn="1"/>
        </p:nvSpPr>
        <p:spPr bwMode="auto">
          <a:xfrm>
            <a:off x="971550" y="6327775"/>
            <a:ext cx="7200900" cy="1328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FF6600"/>
              </a:buClr>
              <a:buSzPct val="25000"/>
              <a:defRPr/>
            </a:pPr>
            <a:r>
              <a:rPr lang="en-US" altLang="en-US" sz="1200" b="1" smtClean="0">
                <a:solidFill>
                  <a:srgbClr val="00ADBB"/>
                </a:solidFill>
                <a:latin typeface="Helvetica Neue"/>
                <a:sym typeface="Helvetica Neue"/>
              </a:rPr>
              <a:t>NOTE: This slide is not intended for use in a presentation</a:t>
            </a:r>
          </a:p>
        </p:txBody>
      </p:sp>
    </p:spTree>
    <p:extLst>
      <p:ext uri="{BB962C8B-B14F-4D97-AF65-F5344CB8AC3E}">
        <p14:creationId xmlns:p14="http://schemas.microsoft.com/office/powerpoint/2010/main" val="2931558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971550" y="549275"/>
            <a:ext cx="7345363" cy="341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CA" altLang="en-US" sz="4800" b="1" dirty="0" smtClean="0">
                <a:solidFill>
                  <a:srgbClr val="00ADBB"/>
                </a:solidFill>
                <a:latin typeface="Helvetica Neue"/>
              </a:rPr>
              <a:t>Tip #3: </a:t>
            </a:r>
            <a:r>
              <a:rPr lang="en-CA" altLang="en-US" sz="4800" dirty="0" smtClean="0">
                <a:solidFill>
                  <a:srgbClr val="00ADBB"/>
                </a:solidFill>
                <a:latin typeface="Helvetica Neue"/>
              </a:rPr>
              <a:t>Words per slide</a:t>
            </a:r>
          </a:p>
          <a:p>
            <a:pPr>
              <a:defRPr/>
            </a:pPr>
            <a:endParaRPr lang="en-CA" altLang="en-US" sz="2400" dirty="0" smtClean="0">
              <a:latin typeface="Helvetica Neue"/>
            </a:endParaRPr>
          </a:p>
          <a:p>
            <a:pPr>
              <a:defRPr/>
            </a:pPr>
            <a:r>
              <a:rPr lang="en-CA" altLang="en-US" sz="2400" dirty="0" smtClean="0">
                <a:latin typeface="Helvetica Neue"/>
              </a:rPr>
              <a:t>We recommend 15-25 words per slide. </a:t>
            </a:r>
          </a:p>
          <a:p>
            <a:pPr>
              <a:defRPr/>
            </a:pPr>
            <a:endParaRPr lang="en-CA" altLang="en-US" sz="2400" dirty="0" smtClean="0">
              <a:latin typeface="Helvetica Neue"/>
            </a:endParaRPr>
          </a:p>
          <a:p>
            <a:pPr>
              <a:defRPr/>
            </a:pPr>
            <a:r>
              <a:rPr lang="en-CA" altLang="en-US" sz="2400" dirty="0" smtClean="0">
                <a:latin typeface="Helvetica Neue"/>
              </a:rPr>
              <a:t>More words on a slide will make it difficult for people to pay attention to who is speaking. Less words allows people to focus on you and your key messages. </a:t>
            </a:r>
            <a:endParaRPr lang="en-CA" altLang="en-US" sz="2400" dirty="0" smtClean="0"/>
          </a:p>
        </p:txBody>
      </p:sp>
      <p:sp>
        <p:nvSpPr>
          <p:cNvPr id="3" name="Shape 104"/>
          <p:cNvSpPr txBox="1">
            <a:spLocks noChangeArrowheads="1"/>
          </p:cNvSpPr>
          <p:nvPr userDrawn="1"/>
        </p:nvSpPr>
        <p:spPr bwMode="auto">
          <a:xfrm>
            <a:off x="971550" y="6327775"/>
            <a:ext cx="7200900" cy="1328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FF6600"/>
              </a:buClr>
              <a:buSzPct val="25000"/>
              <a:defRPr/>
            </a:pPr>
            <a:r>
              <a:rPr lang="en-US" altLang="en-US" sz="1200" b="1" smtClean="0">
                <a:solidFill>
                  <a:srgbClr val="00ADBB"/>
                </a:solidFill>
                <a:latin typeface="Helvetica Neue"/>
                <a:sym typeface="Helvetica Neue"/>
              </a:rPr>
              <a:t>NOTE: This slide is not intended for use in a presentation</a:t>
            </a:r>
          </a:p>
        </p:txBody>
      </p:sp>
    </p:spTree>
    <p:extLst>
      <p:ext uri="{BB962C8B-B14F-4D97-AF65-F5344CB8AC3E}">
        <p14:creationId xmlns:p14="http://schemas.microsoft.com/office/powerpoint/2010/main" val="31721328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971550" y="549275"/>
            <a:ext cx="7345363" cy="3785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CA" altLang="en-US" sz="4800" b="1" dirty="0" smtClean="0">
                <a:solidFill>
                  <a:srgbClr val="00ADBB"/>
                </a:solidFill>
                <a:latin typeface="Helvetica Neue"/>
              </a:rPr>
              <a:t>Tip #4: </a:t>
            </a:r>
            <a:r>
              <a:rPr lang="en-CA" altLang="en-US" sz="4800" b="0" dirty="0" smtClean="0">
                <a:solidFill>
                  <a:srgbClr val="00ADBB"/>
                </a:solidFill>
                <a:latin typeface="Helvetica Neue"/>
              </a:rPr>
              <a:t>Font</a:t>
            </a:r>
            <a:r>
              <a:rPr lang="en-CA" altLang="en-US" sz="4800" b="0" baseline="0" dirty="0" smtClean="0">
                <a:solidFill>
                  <a:srgbClr val="00ADBB"/>
                </a:solidFill>
                <a:latin typeface="Helvetica Neue"/>
              </a:rPr>
              <a:t> size</a:t>
            </a:r>
            <a:endParaRPr lang="en-CA" altLang="en-US" sz="4800" dirty="0" smtClean="0">
              <a:solidFill>
                <a:srgbClr val="00ADBB"/>
              </a:solidFill>
              <a:latin typeface="Helvetica Neue"/>
            </a:endParaRPr>
          </a:p>
          <a:p>
            <a:pPr>
              <a:defRPr/>
            </a:pPr>
            <a:endParaRPr lang="en-CA" altLang="en-US" sz="2400" dirty="0" smtClean="0">
              <a:latin typeface="Helvetica Neue"/>
            </a:endParaRPr>
          </a:p>
          <a:p>
            <a:pPr>
              <a:defRPr/>
            </a:pPr>
            <a:r>
              <a:rPr lang="en-CA" altLang="en-US" sz="2400" dirty="0" smtClean="0">
                <a:latin typeface="Helvetica Neue"/>
              </a:rPr>
              <a:t>We recommend</a:t>
            </a:r>
            <a:r>
              <a:rPr lang="en-CA" altLang="en-US" sz="2400" baseline="0" dirty="0" smtClean="0">
                <a:latin typeface="Helvetica Neue"/>
              </a:rPr>
              <a:t> using size 54 or larger for content on slides. This will help audiences at the back of rooms see the slides and content easily. </a:t>
            </a:r>
          </a:p>
          <a:p>
            <a:pPr>
              <a:defRPr/>
            </a:pPr>
            <a:endParaRPr lang="en-CA" altLang="en-US" sz="2400" baseline="0" dirty="0" smtClean="0">
              <a:latin typeface="Helvetica Neue"/>
            </a:endParaRPr>
          </a:p>
          <a:p>
            <a:pPr>
              <a:defRPr/>
            </a:pPr>
            <a:r>
              <a:rPr lang="en-CA" altLang="en-US" sz="2400" baseline="0" dirty="0" smtClean="0">
                <a:latin typeface="Helvetica Neue"/>
              </a:rPr>
              <a:t>The department, program or presentation name at the top of the slide can be no smaller than 18. </a:t>
            </a:r>
            <a:endParaRPr lang="en-CA" altLang="en-US" sz="2400" dirty="0" smtClean="0">
              <a:latin typeface="Helvetica Neue"/>
            </a:endParaRPr>
          </a:p>
          <a:p>
            <a:pPr>
              <a:defRPr/>
            </a:pPr>
            <a:endParaRPr lang="en-CA" altLang="en-US" sz="2400" dirty="0" smtClean="0">
              <a:latin typeface="Helvetica Neue"/>
            </a:endParaRPr>
          </a:p>
        </p:txBody>
      </p:sp>
      <p:sp>
        <p:nvSpPr>
          <p:cNvPr id="3" name="Shape 104"/>
          <p:cNvSpPr txBox="1">
            <a:spLocks noChangeArrowheads="1"/>
          </p:cNvSpPr>
          <p:nvPr userDrawn="1"/>
        </p:nvSpPr>
        <p:spPr bwMode="auto">
          <a:xfrm>
            <a:off x="971550" y="6327775"/>
            <a:ext cx="7200900" cy="1328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FF6600"/>
              </a:buClr>
              <a:buSzPct val="25000"/>
              <a:defRPr/>
            </a:pPr>
            <a:r>
              <a:rPr lang="en-US" altLang="en-US" sz="1200" b="1" smtClean="0">
                <a:solidFill>
                  <a:srgbClr val="00ADBB"/>
                </a:solidFill>
                <a:latin typeface="Helvetica Neue"/>
                <a:sym typeface="Helvetica Neue"/>
              </a:rPr>
              <a:t>NOTE: This slide is not intended for use in a presentation</a:t>
            </a:r>
          </a:p>
        </p:txBody>
      </p:sp>
    </p:spTree>
    <p:extLst>
      <p:ext uri="{BB962C8B-B14F-4D97-AF65-F5344CB8AC3E}">
        <p14:creationId xmlns:p14="http://schemas.microsoft.com/office/powerpoint/2010/main" val="25369061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pic>
        <p:nvPicPr>
          <p:cNvPr id="11" name="Picture 10" descr="background4.jpg"/>
          <p:cNvPicPr>
            <a:picLocks noChangeAspect="1"/>
          </p:cNvPicPr>
          <p:nvPr userDrawn="1"/>
        </p:nvPicPr>
        <p:blipFill>
          <a:blip r:embed="rId2" cstate="print"/>
          <a:stretch>
            <a:fillRect/>
          </a:stretch>
        </p:blipFill>
        <p:spPr>
          <a:xfrm>
            <a:off x="1910" y="0"/>
            <a:ext cx="9140181" cy="6858000"/>
          </a:xfrm>
          <a:prstGeom prst="rect">
            <a:avLst/>
          </a:prstGeom>
        </p:spPr>
      </p:pic>
      <p:pic>
        <p:nvPicPr>
          <p:cNvPr id="13" name="Picture 12" descr="AHS-reversed-logo.png"/>
          <p:cNvPicPr>
            <a:picLocks noChangeAspect="1"/>
          </p:cNvPicPr>
          <p:nvPr userDrawn="1"/>
        </p:nvPicPr>
        <p:blipFill>
          <a:blip r:embed="rId3" cstate="print"/>
          <a:stretch>
            <a:fillRect/>
          </a:stretch>
        </p:blipFill>
        <p:spPr>
          <a:xfrm>
            <a:off x="7728098" y="6380358"/>
            <a:ext cx="1273232" cy="366132"/>
          </a:xfrm>
          <a:prstGeom prst="rect">
            <a:avLst/>
          </a:prstGeom>
        </p:spPr>
      </p:pic>
      <p:sp>
        <p:nvSpPr>
          <p:cNvPr id="4" name="Content Placeholder 3"/>
          <p:cNvSpPr>
            <a:spLocks noGrp="1"/>
          </p:cNvSpPr>
          <p:nvPr>
            <p:ph sz="half" idx="2"/>
          </p:nvPr>
        </p:nvSpPr>
        <p:spPr>
          <a:xfrm>
            <a:off x="4648200" y="1828787"/>
            <a:ext cx="4038600" cy="3429015"/>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459604" y="1828802"/>
            <a:ext cx="4041648" cy="34292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8" name="Date Placeholder 6"/>
          <p:cNvSpPr>
            <a:spLocks noGrp="1"/>
          </p:cNvSpPr>
          <p:nvPr>
            <p:ph type="dt" sz="half" idx="10"/>
          </p:nvPr>
        </p:nvSpPr>
        <p:spPr>
          <a:xfrm>
            <a:off x="8007846" y="514276"/>
            <a:ext cx="879782" cy="365125"/>
          </a:xfrm>
          <a:prstGeom prst="rect">
            <a:avLst/>
          </a:prstGeom>
        </p:spPr>
        <p:txBody>
          <a:bodyPr/>
          <a:lstStyle>
            <a:lvl1pPr>
              <a:defRPr>
                <a:solidFill>
                  <a:schemeClr val="tx2"/>
                </a:solidFill>
              </a:defRPr>
            </a:lvl1pPr>
          </a:lstStyle>
          <a:p>
            <a:fld id="{CAC06013-A6B9-4F6D-B665-360D7D250032}" type="datetime1">
              <a:rPr lang="en-US" smtClean="0"/>
              <a:pPr/>
              <a:t>5/1/2018</a:t>
            </a:fld>
            <a:endParaRPr lang="en-US"/>
          </a:p>
        </p:txBody>
      </p:sp>
      <p:sp>
        <p:nvSpPr>
          <p:cNvPr id="10" name="Footer Placeholder 8"/>
          <p:cNvSpPr>
            <a:spLocks noGrp="1"/>
          </p:cNvSpPr>
          <p:nvPr>
            <p:ph type="ftr" sz="quarter" idx="12"/>
          </p:nvPr>
        </p:nvSpPr>
        <p:spPr>
          <a:xfrm>
            <a:off x="6146892" y="138262"/>
            <a:ext cx="2740735" cy="365125"/>
          </a:xfrm>
          <a:prstGeom prst="rect">
            <a:avLst/>
          </a:prstGeom>
        </p:spPr>
        <p:txBody>
          <a:bodyPr/>
          <a:lstStyle>
            <a:lvl1pPr algn="r">
              <a:defRPr>
                <a:solidFill>
                  <a:schemeClr val="tx2"/>
                </a:solidFill>
              </a:defRPr>
            </a:lvl1pPr>
          </a:lstStyle>
          <a:p>
            <a:endParaRPr lang="en-US" dirty="0"/>
          </a:p>
        </p:txBody>
      </p:sp>
    </p:spTree>
    <p:extLst>
      <p:ext uri="{BB962C8B-B14F-4D97-AF65-F5344CB8AC3E}">
        <p14:creationId xmlns:p14="http://schemas.microsoft.com/office/powerpoint/2010/main" val="2446511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12" name="Picture 11" descr="background4.jpg"/>
          <p:cNvPicPr>
            <a:picLocks noChangeAspect="1"/>
          </p:cNvPicPr>
          <p:nvPr userDrawn="1"/>
        </p:nvPicPr>
        <p:blipFill>
          <a:blip r:embed="rId2" cstate="print"/>
          <a:stretch>
            <a:fillRect/>
          </a:stretch>
        </p:blipFill>
        <p:spPr>
          <a:xfrm>
            <a:off x="3819" y="0"/>
            <a:ext cx="9140181" cy="6858000"/>
          </a:xfrm>
          <a:prstGeom prst="rect">
            <a:avLst/>
          </a:prstGeom>
        </p:spPr>
      </p:pic>
      <p:pic>
        <p:nvPicPr>
          <p:cNvPr id="13" name="Picture 12" descr="AHS-reversed-logo.png"/>
          <p:cNvPicPr>
            <a:picLocks noChangeAspect="1"/>
          </p:cNvPicPr>
          <p:nvPr userDrawn="1"/>
        </p:nvPicPr>
        <p:blipFill>
          <a:blip r:embed="rId3" cstate="print"/>
          <a:stretch>
            <a:fillRect/>
          </a:stretch>
        </p:blipFill>
        <p:spPr>
          <a:xfrm>
            <a:off x="7730008" y="6380358"/>
            <a:ext cx="1273232" cy="366132"/>
          </a:xfrm>
          <a:prstGeom prst="rect">
            <a:avLst/>
          </a:prstGeom>
        </p:spPr>
      </p:pic>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Date Placeholder 6"/>
          <p:cNvSpPr>
            <a:spLocks noGrp="1"/>
          </p:cNvSpPr>
          <p:nvPr>
            <p:ph type="dt" sz="half" idx="10"/>
          </p:nvPr>
        </p:nvSpPr>
        <p:spPr>
          <a:xfrm>
            <a:off x="8007846" y="514276"/>
            <a:ext cx="879782" cy="365125"/>
          </a:xfrm>
          <a:prstGeom prst="rect">
            <a:avLst/>
          </a:prstGeom>
        </p:spPr>
        <p:txBody>
          <a:bodyPr/>
          <a:lstStyle>
            <a:lvl1pPr>
              <a:defRPr>
                <a:solidFill>
                  <a:schemeClr val="tx2"/>
                </a:solidFill>
              </a:defRPr>
            </a:lvl1pPr>
          </a:lstStyle>
          <a:p>
            <a:fld id="{CAC06013-A6B9-4F6D-B665-360D7D250032}" type="datetime1">
              <a:rPr lang="en-US" smtClean="0"/>
              <a:pPr/>
              <a:t>5/1/2018</a:t>
            </a:fld>
            <a:endParaRPr lang="en-US"/>
          </a:p>
        </p:txBody>
      </p:sp>
      <p:sp>
        <p:nvSpPr>
          <p:cNvPr id="8" name="Footer Placeholder 8"/>
          <p:cNvSpPr>
            <a:spLocks noGrp="1"/>
          </p:cNvSpPr>
          <p:nvPr>
            <p:ph type="ftr" sz="quarter" idx="12"/>
          </p:nvPr>
        </p:nvSpPr>
        <p:spPr>
          <a:xfrm>
            <a:off x="6146892" y="138262"/>
            <a:ext cx="2740735" cy="365125"/>
          </a:xfrm>
          <a:prstGeom prst="rect">
            <a:avLst/>
          </a:prstGeom>
        </p:spPr>
        <p:txBody>
          <a:bodyPr/>
          <a:lstStyle>
            <a:lvl1pPr algn="r">
              <a:defRPr>
                <a:solidFill>
                  <a:schemeClr val="tx2"/>
                </a:solidFill>
              </a:defRPr>
            </a:lvl1pPr>
          </a:lstStyle>
          <a:p>
            <a:endParaRPr lang="en-US" dirty="0"/>
          </a:p>
        </p:txBody>
      </p:sp>
      <p:pic>
        <p:nvPicPr>
          <p:cNvPr id="11" name="Picture 10" descr="AHS-reversed-logo.png"/>
          <p:cNvPicPr>
            <a:picLocks noChangeAspect="1"/>
          </p:cNvPicPr>
          <p:nvPr userDrawn="1"/>
        </p:nvPicPr>
        <p:blipFill>
          <a:blip r:embed="rId3" cstate="print"/>
          <a:stretch>
            <a:fillRect/>
          </a:stretch>
        </p:blipFill>
        <p:spPr>
          <a:xfrm>
            <a:off x="7728098" y="6380358"/>
            <a:ext cx="1273232" cy="366132"/>
          </a:xfrm>
          <a:prstGeom prst="rect">
            <a:avLst/>
          </a:prstGeom>
        </p:spPr>
      </p:pic>
    </p:spTree>
    <p:extLst>
      <p:ext uri="{BB962C8B-B14F-4D97-AF65-F5344CB8AC3E}">
        <p14:creationId xmlns:p14="http://schemas.microsoft.com/office/powerpoint/2010/main" val="276636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bridgeline">
    <p:spTree>
      <p:nvGrpSpPr>
        <p:cNvPr id="1" name=""/>
        <p:cNvGrpSpPr/>
        <p:nvPr/>
      </p:nvGrpSpPr>
      <p:grpSpPr>
        <a:xfrm>
          <a:off x="0" y="0"/>
          <a:ext cx="0" cy="0"/>
          <a:chOff x="0" y="0"/>
          <a:chExt cx="0" cy="0"/>
        </a:xfrm>
      </p:grpSpPr>
      <p:sp>
        <p:nvSpPr>
          <p:cNvPr id="5" name="Shape 88"/>
          <p:cNvSpPr>
            <a:spLocks noChangeArrowheads="1"/>
          </p:cNvSpPr>
          <p:nvPr userDrawn="1"/>
        </p:nvSpPr>
        <p:spPr bwMode="auto">
          <a:xfrm>
            <a:off x="539750" y="765175"/>
            <a:ext cx="8064500" cy="4924034"/>
          </a:xfrm>
          <a:prstGeom prst="roundRect">
            <a:avLst>
              <a:gd name="adj" fmla="val 6214"/>
            </a:avLst>
          </a:prstGeom>
          <a:solidFill>
            <a:srgbClr val="9AB9AD">
              <a:alpha val="69803"/>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smtClean="0">
              <a:solidFill>
                <a:srgbClr val="000000"/>
              </a:solidFill>
              <a:latin typeface="Arial" pitchFamily="34" charset="0"/>
              <a:sym typeface="Arial" pitchFamily="34" charset="0"/>
            </a:endParaRPr>
          </a:p>
        </p:txBody>
      </p:sp>
      <p:cxnSp>
        <p:nvCxnSpPr>
          <p:cNvPr id="7" name="Shape 184"/>
          <p:cNvCxnSpPr>
            <a:cxnSpLocks noChangeShapeType="1"/>
          </p:cNvCxnSpPr>
          <p:nvPr userDrawn="1"/>
        </p:nvCxnSpPr>
        <p:spPr bwMode="auto">
          <a:xfrm flipV="1">
            <a:off x="539750" y="620713"/>
            <a:ext cx="8064500" cy="14287"/>
          </a:xfrm>
          <a:prstGeom prst="straightConnector1">
            <a:avLst/>
          </a:prstGeom>
          <a:noFill/>
          <a:ln w="28575">
            <a:solidFill>
              <a:srgbClr val="00B0B9"/>
            </a:solidFill>
            <a:prstDash val="dot"/>
            <a:miter lim="800000"/>
            <a:headEnd/>
            <a:tailEnd/>
          </a:ln>
          <a:extLst>
            <a:ext uri="{909E8E84-426E-40dd-AFC4-6F175D3DCCD1}">
              <a14:hiddenFill xmlns:a14="http://schemas.microsoft.com/office/drawing/2010/main" xmlns="">
                <a:noFill/>
              </a14:hiddenFill>
            </a:ext>
          </a:extLst>
        </p:spPr>
      </p:cxnSp>
      <p:sp>
        <p:nvSpPr>
          <p:cNvPr id="9" name="Text Placeholder 3"/>
          <p:cNvSpPr>
            <a:spLocks noGrp="1"/>
          </p:cNvSpPr>
          <p:nvPr>
            <p:ph type="body" sz="quarter" idx="20" hasCustomPrompt="1"/>
          </p:nvPr>
        </p:nvSpPr>
        <p:spPr>
          <a:xfrm>
            <a:off x="971550" y="2277740"/>
            <a:ext cx="7345363" cy="1511300"/>
          </a:xfrm>
        </p:spPr>
        <p:txBody>
          <a:bodyPr/>
          <a:lstStyle>
            <a:lvl1pPr marL="0" indent="0">
              <a:buNone/>
              <a:defRPr sz="8000" b="1">
                <a:solidFill>
                  <a:srgbClr val="00ADBB"/>
                </a:solidFill>
                <a:latin typeface="Arial" panose="020B0604020202020204" pitchFamily="34" charset="0"/>
                <a:cs typeface="Arial" panose="020B0604020202020204" pitchFamily="34" charset="0"/>
              </a:defRPr>
            </a:lvl1pPr>
          </a:lstStyle>
          <a:p>
            <a:pPr lvl="0"/>
            <a:r>
              <a:rPr lang="en-US" dirty="0" smtClean="0"/>
              <a:t>INSERT</a:t>
            </a:r>
          </a:p>
        </p:txBody>
      </p:sp>
      <p:sp>
        <p:nvSpPr>
          <p:cNvPr id="10" name="Text Placeholder 3"/>
          <p:cNvSpPr>
            <a:spLocks noGrp="1"/>
          </p:cNvSpPr>
          <p:nvPr>
            <p:ph type="body" sz="quarter" idx="21" hasCustomPrompt="1"/>
          </p:nvPr>
        </p:nvSpPr>
        <p:spPr>
          <a:xfrm>
            <a:off x="971600" y="3213844"/>
            <a:ext cx="7345363" cy="1511300"/>
          </a:xfrm>
        </p:spPr>
        <p:txBody>
          <a:bodyPr/>
          <a:lstStyle>
            <a:lvl1pPr marL="0" indent="0">
              <a:buNone/>
              <a:defRPr sz="8000" b="1">
                <a:solidFill>
                  <a:srgbClr val="4F7F70"/>
                </a:solidFill>
                <a:latin typeface="Arial" panose="020B0604020202020204" pitchFamily="34" charset="0"/>
                <a:cs typeface="Arial" panose="020B0604020202020204" pitchFamily="34" charset="0"/>
              </a:defRPr>
            </a:lvl1pPr>
          </a:lstStyle>
          <a:p>
            <a:pPr lvl="0"/>
            <a:r>
              <a:rPr lang="en-US" dirty="0" smtClean="0"/>
              <a:t>TEXT</a:t>
            </a:r>
          </a:p>
        </p:txBody>
      </p: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3" name="Picture Placeholder 2"/>
          <p:cNvSpPr>
            <a:spLocks noGrp="1"/>
          </p:cNvSpPr>
          <p:nvPr>
            <p:ph type="pic" sz="quarter" idx="23" hasCustomPrompt="1"/>
          </p:nvPr>
        </p:nvSpPr>
        <p:spPr>
          <a:xfrm>
            <a:off x="7272251" y="5807669"/>
            <a:ext cx="1332000" cy="843085"/>
          </a:xfrm>
        </p:spPr>
        <p:txBody>
          <a:bodyPr/>
          <a:lstStyle>
            <a:lvl1pPr marL="0" indent="0">
              <a:buNone/>
              <a:defRPr sz="1400"/>
            </a:lvl1pPr>
          </a:lstStyle>
          <a:p>
            <a:r>
              <a:rPr lang="en-CA" dirty="0" err="1" smtClean="0"/>
              <a:t>Bridgeline</a:t>
            </a:r>
            <a:endParaRPr lang="en-US" dirty="0"/>
          </a:p>
        </p:txBody>
      </p:sp>
      <p:sp>
        <p:nvSpPr>
          <p:cNvPr id="6" name="Date Placeholder 5"/>
          <p:cNvSpPr>
            <a:spLocks noGrp="1"/>
          </p:cNvSpPr>
          <p:nvPr>
            <p:ph type="dt" sz="half" idx="24"/>
          </p:nvPr>
        </p:nvSpPr>
        <p:spPr>
          <a:xfrm>
            <a:off x="457200" y="6093296"/>
            <a:ext cx="2133600" cy="365125"/>
          </a:xfrm>
        </p:spPr>
        <p:txBody>
          <a:bodyPr/>
          <a:lstStyle/>
          <a:p>
            <a:pPr>
              <a:defRPr/>
            </a:pPr>
            <a:fld id="{FAE0004A-C41A-4001-9014-1BE6FF97049E}" type="datetime4">
              <a:rPr lang="en-CA" smtClean="0"/>
              <a:t>May-1-18</a:t>
            </a:fld>
            <a:endParaRPr lang="en-CA" dirty="0"/>
          </a:p>
        </p:txBody>
      </p:sp>
      <p:sp>
        <p:nvSpPr>
          <p:cNvPr id="12" name="Footer Placeholder 11"/>
          <p:cNvSpPr>
            <a:spLocks noGrp="1"/>
          </p:cNvSpPr>
          <p:nvPr>
            <p:ph type="ftr" sz="quarter" idx="25"/>
          </p:nvPr>
        </p:nvSpPr>
        <p:spPr>
          <a:xfrm>
            <a:off x="3124200" y="6093296"/>
            <a:ext cx="2895600" cy="365125"/>
          </a:xfrm>
        </p:spPr>
        <p:txBody>
          <a:bodyPr/>
          <a:lstStyle/>
          <a:p>
            <a:pPr>
              <a:defRPr/>
            </a:pPr>
            <a:endParaRPr lang="en-CA" dirty="0"/>
          </a:p>
        </p:txBody>
      </p:sp>
    </p:spTree>
    <p:extLst>
      <p:ext uri="{BB962C8B-B14F-4D97-AF65-F5344CB8AC3E}">
        <p14:creationId xmlns:p14="http://schemas.microsoft.com/office/powerpoint/2010/main" val="2910545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xmlns="">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fld id="{FE7A0371-FAD5-4567-ACD3-7F525FD1E8FE}" type="datetime4">
              <a:rPr lang="en-CA" smtClean="0"/>
              <a:t>May-1-18</a:t>
            </a:fld>
            <a:endParaRPr lang="en-CA"/>
          </a:p>
        </p:txBody>
      </p:sp>
      <p:sp>
        <p:nvSpPr>
          <p:cNvPr id="11" name="Footer Placeholder 10"/>
          <p:cNvSpPr>
            <a:spLocks noGrp="1"/>
          </p:cNvSpPr>
          <p:nvPr>
            <p:ph type="ftr" sz="quarter" idx="26"/>
          </p:nvPr>
        </p:nvSpPr>
        <p:spPr/>
        <p:txBody>
          <a:bodyPr/>
          <a:lstStyle/>
          <a:p>
            <a:pPr>
              <a:defRPr/>
            </a:pPr>
            <a:endParaRPr lang="en-CA" dirty="0"/>
          </a:p>
        </p:txBody>
      </p:sp>
      <p:sp>
        <p:nvSpPr>
          <p:cNvPr id="12" name="Picture Placeholder 2"/>
          <p:cNvSpPr>
            <a:spLocks noGrp="1"/>
          </p:cNvSpPr>
          <p:nvPr>
            <p:ph type="pic" sz="quarter" idx="14" hasCustomPrompt="1"/>
          </p:nvPr>
        </p:nvSpPr>
        <p:spPr>
          <a:xfrm>
            <a:off x="467742" y="765176"/>
            <a:ext cx="8136508" cy="4924034"/>
          </a:xfrm>
        </p:spPr>
        <p:txBody>
          <a:bodyPr rtlCol="0">
            <a:normAutofit/>
          </a:bodyPr>
          <a:lstStyle>
            <a:lvl1pPr marL="0" indent="0">
              <a:buNone/>
              <a:defRPr baseline="0">
                <a:solidFill>
                  <a:schemeClr val="tx1"/>
                </a:solidFill>
                <a:latin typeface="Helvetica Neue"/>
              </a:defRPr>
            </a:lvl1pPr>
          </a:lstStyle>
          <a:p>
            <a:pPr lvl="0"/>
            <a:r>
              <a:rPr lang="en-CA" noProof="0" dirty="0" smtClean="0"/>
              <a:t>Insert picture</a:t>
            </a:r>
          </a:p>
        </p:txBody>
      </p:sp>
      <p:sp>
        <p:nvSpPr>
          <p:cNvPr id="3" name="Slide Number Placeholder 2"/>
          <p:cNvSpPr>
            <a:spLocks noGrp="1"/>
          </p:cNvSpPr>
          <p:nvPr>
            <p:ph type="sldNum" sz="quarter" idx="27"/>
          </p:nvPr>
        </p:nvSpPr>
        <p:spPr/>
        <p:txBody>
          <a:bodyPr/>
          <a:lstStyle/>
          <a:p>
            <a:pPr>
              <a:defRPr/>
            </a:pPr>
            <a:fld id="{8A9277BE-5DF1-4CBC-8139-FE686D0985CD}" type="slidenum">
              <a:rPr lang="en-CA" smtClean="0"/>
              <a:pPr>
                <a:defRPr/>
              </a:pPr>
              <a:t>‹#›</a:t>
            </a:fld>
            <a:endParaRPr lang="en-CA" dirty="0"/>
          </a:p>
        </p:txBody>
      </p:sp>
    </p:spTree>
    <p:extLst>
      <p:ext uri="{BB962C8B-B14F-4D97-AF65-F5344CB8AC3E}">
        <p14:creationId xmlns:p14="http://schemas.microsoft.com/office/powerpoint/2010/main" val="3463172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or graph">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xmlns="">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lvl1pPr>
              <a:defRPr>
                <a:solidFill>
                  <a:srgbClr val="5C6670"/>
                </a:solidFill>
              </a:defRPr>
            </a:lvl1pPr>
          </a:lstStyle>
          <a:p>
            <a:pPr>
              <a:defRPr/>
            </a:pPr>
            <a:fld id="{4ADD60DC-C463-4A4B-8D0C-1C7304D85363}" type="datetime4">
              <a:rPr lang="en-CA" smtClean="0"/>
              <a:t>May-1-18</a:t>
            </a:fld>
            <a:endParaRPr lang="en-CA" dirty="0"/>
          </a:p>
        </p:txBody>
      </p:sp>
      <p:sp>
        <p:nvSpPr>
          <p:cNvPr id="4" name="Footer Placeholder 3"/>
          <p:cNvSpPr>
            <a:spLocks noGrp="1"/>
          </p:cNvSpPr>
          <p:nvPr>
            <p:ph type="ftr" sz="quarter" idx="24"/>
          </p:nvPr>
        </p:nvSpPr>
        <p:spPr/>
        <p:txBody>
          <a:bodyPr/>
          <a:lstStyle>
            <a:lvl1pPr>
              <a:defRPr>
                <a:solidFill>
                  <a:srgbClr val="5C6670"/>
                </a:solidFill>
              </a:defRPr>
            </a:lvl1pPr>
          </a:lstStyle>
          <a:p>
            <a:pPr>
              <a:defRPr/>
            </a:pPr>
            <a:endParaRPr lang="en-CA" dirty="0"/>
          </a:p>
        </p:txBody>
      </p:sp>
      <p:sp>
        <p:nvSpPr>
          <p:cNvPr id="13" name="Content Placeholder 6"/>
          <p:cNvSpPr>
            <a:spLocks noGrp="1"/>
          </p:cNvSpPr>
          <p:nvPr>
            <p:ph sz="quarter" idx="25" hasCustomPrompt="1"/>
          </p:nvPr>
        </p:nvSpPr>
        <p:spPr>
          <a:xfrm>
            <a:off x="457200" y="765175"/>
            <a:ext cx="8147050" cy="4967288"/>
          </a:xfrm>
        </p:spPr>
        <p:txBody>
          <a:bodyPr/>
          <a:lstStyle>
            <a:lvl1pPr marL="0" indent="0">
              <a:buNone/>
              <a:defRPr baseline="0"/>
            </a:lvl1pPr>
          </a:lstStyle>
          <a:p>
            <a:pPr lvl="0"/>
            <a:r>
              <a:rPr lang="en-CA" dirty="0" smtClean="0"/>
              <a:t>Insert object, such as chart or graph</a:t>
            </a:r>
            <a:endParaRPr lang="en-US" dirty="0"/>
          </a:p>
        </p:txBody>
      </p:sp>
      <p:sp>
        <p:nvSpPr>
          <p:cNvPr id="11" name="Slide Number Placeholder 10"/>
          <p:cNvSpPr>
            <a:spLocks noGrp="1"/>
          </p:cNvSpPr>
          <p:nvPr>
            <p:ph type="sldNum" sz="quarter" idx="26"/>
          </p:nvPr>
        </p:nvSpPr>
        <p:spPr/>
        <p:txBody>
          <a:bodyPr/>
          <a:lstStyle/>
          <a:p>
            <a:pPr>
              <a:defRPr/>
            </a:pPr>
            <a:fld id="{8A9277BE-5DF1-4CBC-8139-FE686D0985CD}" type="slidenum">
              <a:rPr lang="en-CA" smtClean="0"/>
              <a:pPr>
                <a:defRPr/>
              </a:pPr>
              <a:t>‹#›</a:t>
            </a:fld>
            <a:endParaRPr lang="en-CA" dirty="0"/>
          </a:p>
        </p:txBody>
      </p:sp>
    </p:spTree>
    <p:extLst>
      <p:ext uri="{BB962C8B-B14F-4D97-AF65-F5344CB8AC3E}">
        <p14:creationId xmlns:p14="http://schemas.microsoft.com/office/powerpoint/2010/main" val="38329309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yan_title &amp; content">
    <p:bg>
      <p:bgPr>
        <a:solidFill>
          <a:srgbClr val="00ADBB"/>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xmlns="">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xmlns="">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513A850C-06A2-42B1-8DCC-30A0907031A5}" type="datetime4">
              <a:rPr lang="en-CA" smtClean="0"/>
              <a:t>May-1-18</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7" name="Slide Number Placeholder 6"/>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2"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smtClean="0"/>
              <a:t>Insert title, size 44</a:t>
            </a:r>
            <a:endParaRPr lang="en-US" dirty="0"/>
          </a:p>
        </p:txBody>
      </p:sp>
    </p:spTree>
    <p:extLst>
      <p:ext uri="{BB962C8B-B14F-4D97-AF65-F5344CB8AC3E}">
        <p14:creationId xmlns:p14="http://schemas.microsoft.com/office/powerpoint/2010/main" val="28916954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yan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xmlns="">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xmlns="">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fld id="{B29E8D9C-7A17-45D9-BC9B-D377C401CAEB}" type="datetime4">
              <a:rPr lang="en-CA" smtClean="0"/>
              <a:t>May-1-18</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a:p>
        </p:txBody>
      </p:sp>
      <p:sp>
        <p:nvSpPr>
          <p:cNvPr id="10" name="Content Placeholder 9"/>
          <p:cNvSpPr>
            <a:spLocks noGrp="1"/>
          </p:cNvSpPr>
          <p:nvPr>
            <p:ph sz="quarter" idx="26" hasCustomPrompt="1"/>
          </p:nvPr>
        </p:nvSpPr>
        <p:spPr>
          <a:xfrm>
            <a:off x="457200" y="1988840"/>
            <a:ext cx="8147050" cy="3960440"/>
          </a:xfrm>
        </p:spPr>
        <p:txBody>
          <a:bodyPr/>
          <a:lstStyle>
            <a:lvl1pPr>
              <a:defRPr sz="440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a:p>
            <a:pPr lvl="0"/>
            <a:endParaRPr lang="en-US" dirty="0" smtClean="0"/>
          </a:p>
        </p:txBody>
      </p:sp>
      <p:sp>
        <p:nvSpPr>
          <p:cNvPr id="11" name="Title 11"/>
          <p:cNvSpPr>
            <a:spLocks noGrp="1"/>
          </p:cNvSpPr>
          <p:nvPr>
            <p:ph type="title" hasCustomPrompt="1"/>
          </p:nvPr>
        </p:nvSpPr>
        <p:spPr>
          <a:xfrm>
            <a:off x="457200" y="845840"/>
            <a:ext cx="8147050" cy="1143000"/>
          </a:xfrm>
        </p:spPr>
        <p:txBody>
          <a:bodyPr/>
          <a:lstStyle>
            <a:lvl1pPr algn="l">
              <a:defRPr sz="5400" baseline="0">
                <a:solidFill>
                  <a:schemeClr val="accent1"/>
                </a:solidFill>
              </a:defRPr>
            </a:lvl1pPr>
          </a:lstStyle>
          <a:p>
            <a:r>
              <a:rPr lang="en-US" dirty="0" smtClean="0"/>
              <a:t>Insert title, size 54</a:t>
            </a:r>
            <a:endParaRPr lang="en-US" dirty="0"/>
          </a:p>
        </p:txBody>
      </p:sp>
    </p:spTree>
    <p:extLst>
      <p:ext uri="{BB962C8B-B14F-4D97-AF65-F5344CB8AC3E}">
        <p14:creationId xmlns:p14="http://schemas.microsoft.com/office/powerpoint/2010/main" val="2265748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yan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xmlns="">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xmlns="">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fld id="{B29E8D9C-7A17-45D9-BC9B-D377C401CAEB}" type="datetime4">
              <a:rPr lang="en-CA" smtClean="0"/>
              <a:t>May-1-18</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a:p>
        </p:txBody>
      </p:sp>
      <p:sp>
        <p:nvSpPr>
          <p:cNvPr id="10" name="Content Placeholder 9"/>
          <p:cNvSpPr>
            <a:spLocks noGrp="1"/>
          </p:cNvSpPr>
          <p:nvPr>
            <p:ph sz="quarter" idx="26" hasCustomPrompt="1"/>
          </p:nvPr>
        </p:nvSpPr>
        <p:spPr>
          <a:xfrm>
            <a:off x="457200" y="1988840"/>
            <a:ext cx="4042792" cy="3960440"/>
          </a:xfrm>
        </p:spPr>
        <p:txBody>
          <a:bodyPr/>
          <a:lstStyle>
            <a:lvl1pPr>
              <a:defRPr sz="440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a:p>
            <a:pPr lvl="0"/>
            <a:endParaRPr lang="en-US" dirty="0" smtClean="0"/>
          </a:p>
        </p:txBody>
      </p:sp>
      <p:sp>
        <p:nvSpPr>
          <p:cNvPr id="11" name="Title 11"/>
          <p:cNvSpPr>
            <a:spLocks noGrp="1"/>
          </p:cNvSpPr>
          <p:nvPr>
            <p:ph type="title" hasCustomPrompt="1"/>
          </p:nvPr>
        </p:nvSpPr>
        <p:spPr>
          <a:xfrm>
            <a:off x="457200" y="845840"/>
            <a:ext cx="8147050" cy="1143000"/>
          </a:xfrm>
        </p:spPr>
        <p:txBody>
          <a:bodyPr/>
          <a:lstStyle>
            <a:lvl1pPr algn="l">
              <a:defRPr sz="5400" baseline="0">
                <a:solidFill>
                  <a:schemeClr val="accent1"/>
                </a:solidFill>
              </a:defRPr>
            </a:lvl1pPr>
          </a:lstStyle>
          <a:p>
            <a:r>
              <a:rPr lang="en-US" dirty="0" smtClean="0"/>
              <a:t>Insert title, size 54</a:t>
            </a:r>
            <a:endParaRPr lang="en-US" dirty="0"/>
          </a:p>
        </p:txBody>
      </p:sp>
      <p:sp>
        <p:nvSpPr>
          <p:cNvPr id="9" name="Content Placeholder 8"/>
          <p:cNvSpPr>
            <a:spLocks noGrp="1"/>
          </p:cNvSpPr>
          <p:nvPr>
            <p:ph sz="quarter" idx="27"/>
          </p:nvPr>
        </p:nvSpPr>
        <p:spPr>
          <a:xfrm>
            <a:off x="4530725" y="1989138"/>
            <a:ext cx="4073525" cy="3960142"/>
          </a:xfrm>
        </p:spPr>
        <p:txBody>
          <a:bodyPr/>
          <a:lstStyle>
            <a:lvl1pPr marL="0" indent="0">
              <a:buNone/>
              <a:defRPr sz="4400" baseline="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12296700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CA"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457200" y="630423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5C6670"/>
                </a:solidFill>
                <a:latin typeface="+mn-lt"/>
                <a:cs typeface="+mn-cs"/>
              </a:defRPr>
            </a:lvl1pPr>
          </a:lstStyle>
          <a:p>
            <a:pPr>
              <a:defRPr/>
            </a:pPr>
            <a:fld id="{F1023FC3-F0A0-4F70-9D17-7C94BEACF095}" type="datetime4">
              <a:rPr lang="en-CA" smtClean="0"/>
              <a:t>May-1-18</a:t>
            </a:fld>
            <a:endParaRPr lang="en-CA" dirty="0"/>
          </a:p>
        </p:txBody>
      </p:sp>
      <p:sp>
        <p:nvSpPr>
          <p:cNvPr id="5" name="Footer Placeholder 4"/>
          <p:cNvSpPr>
            <a:spLocks noGrp="1"/>
          </p:cNvSpPr>
          <p:nvPr>
            <p:ph type="ftr" sz="quarter" idx="3"/>
          </p:nvPr>
        </p:nvSpPr>
        <p:spPr>
          <a:xfrm>
            <a:off x="3124200" y="630423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5C6670"/>
                </a:solidFill>
                <a:latin typeface="+mn-lt"/>
                <a:cs typeface="+mn-cs"/>
              </a:defRPr>
            </a:lvl1pPr>
          </a:lstStyle>
          <a:p>
            <a:pPr>
              <a:defRPr/>
            </a:pPr>
            <a:endParaRPr lang="en-CA" dirty="0"/>
          </a:p>
        </p:txBody>
      </p:sp>
      <p:sp>
        <p:nvSpPr>
          <p:cNvPr id="6" name="Slide Number Placeholder 5"/>
          <p:cNvSpPr>
            <a:spLocks noGrp="1"/>
          </p:cNvSpPr>
          <p:nvPr>
            <p:ph type="sldNum" sz="quarter" idx="4"/>
          </p:nvPr>
        </p:nvSpPr>
        <p:spPr>
          <a:xfrm>
            <a:off x="6553200" y="630423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5C6670"/>
                </a:solidFill>
                <a:latin typeface="+mn-lt"/>
                <a:cs typeface="+mn-cs"/>
              </a:defRPr>
            </a:lvl1pPr>
          </a:lstStyle>
          <a:p>
            <a:pPr>
              <a:defRPr/>
            </a:pPr>
            <a:fld id="{8A9277BE-5DF1-4CBC-8139-FE686D0985CD}" type="slidenum">
              <a:rPr lang="en-CA" smtClean="0"/>
              <a:pPr>
                <a:defRPr/>
              </a:pPr>
              <a:t>‹#›</a:t>
            </a:fld>
            <a:endParaRPr lang="en-CA" dirty="0"/>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84" r:id="rId4"/>
    <p:sldLayoutId id="2147483767" r:id="rId5"/>
    <p:sldLayoutId id="2147483782" r:id="rId6"/>
    <p:sldLayoutId id="2147483768" r:id="rId7"/>
    <p:sldLayoutId id="2147483769" r:id="rId8"/>
    <p:sldLayoutId id="2147483793" r:id="rId9"/>
    <p:sldLayoutId id="2147483770" r:id="rId10"/>
    <p:sldLayoutId id="2147483771" r:id="rId11"/>
    <p:sldLayoutId id="2147483794" r:id="rId12"/>
    <p:sldLayoutId id="2147483772" r:id="rId13"/>
    <p:sldLayoutId id="2147483773" r:id="rId14"/>
    <p:sldLayoutId id="2147483795" r:id="rId15"/>
    <p:sldLayoutId id="2147483774" r:id="rId16"/>
    <p:sldLayoutId id="2147483775" r:id="rId17"/>
    <p:sldLayoutId id="2147483796" r:id="rId18"/>
    <p:sldLayoutId id="2147483776" r:id="rId19"/>
    <p:sldLayoutId id="2147483777" r:id="rId20"/>
    <p:sldLayoutId id="2147483797" r:id="rId21"/>
    <p:sldLayoutId id="2147483789" r:id="rId22"/>
    <p:sldLayoutId id="2147483790" r:id="rId23"/>
    <p:sldLayoutId id="2147483798" r:id="rId24"/>
    <p:sldLayoutId id="2147483791" r:id="rId25"/>
    <p:sldLayoutId id="2147483792" r:id="rId26"/>
    <p:sldLayoutId id="2147483778" r:id="rId27"/>
    <p:sldLayoutId id="2147483788" r:id="rId28"/>
    <p:sldLayoutId id="2147483779" r:id="rId29"/>
    <p:sldLayoutId id="2147483780" r:id="rId30"/>
    <p:sldLayoutId id="2147483781" r:id="rId31"/>
    <p:sldLayoutId id="2147483783" r:id="rId32"/>
    <p:sldLayoutId id="2147483799" r:id="rId33"/>
    <p:sldLayoutId id="2147483800" r:id="rId34"/>
  </p:sldLayoutIdLst>
  <p:timing>
    <p:tnLst>
      <p:par>
        <p:cTn id="1" dur="indefinite" restart="never" nodeType="tmRoot"/>
      </p:par>
    </p:tnLst>
  </p:timing>
  <p:hf sldNum="0"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34.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hyperlink" Target="mailto:naloxone.kit@ahs.ca" TargetMode="External"/><Relationship Id="rId2" Type="http://schemas.openxmlformats.org/officeDocument/2006/relationships/hyperlink" Target="https://www.albertahealthservices.ca/info/Page13663.aspx" TargetMode="Externa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6"/>
          </p:nvPr>
        </p:nvSpPr>
        <p:spPr>
          <a:xfrm>
            <a:off x="457200" y="1988840"/>
            <a:ext cx="8147050" cy="4183360"/>
          </a:xfrm>
        </p:spPr>
        <p:txBody>
          <a:bodyPr/>
          <a:lstStyle/>
          <a:p>
            <a:pPr marL="0" indent="0">
              <a:buNone/>
            </a:pPr>
            <a:endParaRPr lang="en-CA" sz="2400" dirty="0" smtClean="0">
              <a:solidFill>
                <a:srgbClr val="005E85"/>
              </a:solidFill>
            </a:endParaRPr>
          </a:p>
          <a:p>
            <a:pPr marL="0" indent="0">
              <a:buNone/>
            </a:pPr>
            <a:endParaRPr lang="en-CA" sz="2400" dirty="0">
              <a:solidFill>
                <a:srgbClr val="005E85"/>
              </a:solidFill>
            </a:endParaRPr>
          </a:p>
          <a:p>
            <a:pPr marL="0" indent="0">
              <a:buNone/>
            </a:pPr>
            <a:r>
              <a:rPr lang="en-CA" sz="2400" dirty="0" smtClean="0">
                <a:solidFill>
                  <a:srgbClr val="005E85"/>
                </a:solidFill>
              </a:rPr>
              <a:t>The </a:t>
            </a:r>
            <a:r>
              <a:rPr lang="en-CA" sz="2400" dirty="0">
                <a:solidFill>
                  <a:srgbClr val="005E85"/>
                </a:solidFill>
              </a:rPr>
              <a:t>goal of the </a:t>
            </a:r>
            <a:r>
              <a:rPr lang="en-CA" sz="2400" dirty="0" smtClean="0">
                <a:solidFill>
                  <a:srgbClr val="005E85"/>
                </a:solidFill>
              </a:rPr>
              <a:t>THN program </a:t>
            </a:r>
            <a:r>
              <a:rPr lang="en-CA" sz="2400" dirty="0">
                <a:solidFill>
                  <a:srgbClr val="005E85"/>
                </a:solidFill>
              </a:rPr>
              <a:t>is to reduce harms related to opioid use including, overdose and death, by ensuring kits are accessible at various distribution sites throughout the province.</a:t>
            </a:r>
            <a:endParaRPr lang="en-US" sz="2400" dirty="0">
              <a:solidFill>
                <a:srgbClr val="005E85"/>
              </a:solidFill>
            </a:endParaRPr>
          </a:p>
          <a:p>
            <a:pPr marL="0" indent="0">
              <a:buNone/>
            </a:pPr>
            <a:endParaRPr lang="en-US" sz="2400" b="1" dirty="0" smtClean="0">
              <a:solidFill>
                <a:schemeClr val="tx1"/>
              </a:solidFill>
            </a:endParaRPr>
          </a:p>
          <a:p>
            <a:pPr marL="0" indent="0">
              <a:buNone/>
            </a:pPr>
            <a:endParaRPr lang="en-US" sz="1600" b="1" dirty="0"/>
          </a:p>
          <a:p>
            <a:endParaRPr lang="en-US" sz="2800" dirty="0"/>
          </a:p>
        </p:txBody>
      </p:sp>
      <p:sp>
        <p:nvSpPr>
          <p:cNvPr id="5" name="Title 4"/>
          <p:cNvSpPr>
            <a:spLocks noGrp="1"/>
          </p:cNvSpPr>
          <p:nvPr>
            <p:ph type="title"/>
          </p:nvPr>
        </p:nvSpPr>
        <p:spPr/>
        <p:txBody>
          <a:bodyPr/>
          <a:lstStyle/>
          <a:p>
            <a:r>
              <a:rPr lang="en-US" sz="4400" dirty="0" smtClean="0"/>
              <a:t>‘THN’ Program Overview-2016</a:t>
            </a:r>
            <a:endParaRPr lang="en-US" sz="4400" dirty="0"/>
          </a:p>
        </p:txBody>
      </p:sp>
      <p:pic>
        <p:nvPicPr>
          <p:cNvPr id="6" name="Picture 5"/>
          <p:cNvPicPr>
            <a:picLocks noChangeAspect="1"/>
          </p:cNvPicPr>
          <p:nvPr/>
        </p:nvPicPr>
        <p:blipFill>
          <a:blip r:embed="rId3"/>
          <a:stretch>
            <a:fillRect/>
          </a:stretch>
        </p:blipFill>
        <p:spPr>
          <a:xfrm>
            <a:off x="7148065" y="6248400"/>
            <a:ext cx="1432684" cy="457240"/>
          </a:xfrm>
          <a:prstGeom prst="rect">
            <a:avLst/>
          </a:prstGeom>
        </p:spPr>
      </p:pic>
    </p:spTree>
    <p:extLst>
      <p:ext uri="{BB962C8B-B14F-4D97-AF65-F5344CB8AC3E}">
        <p14:creationId xmlns:p14="http://schemas.microsoft.com/office/powerpoint/2010/main" val="2744542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3600" dirty="0" smtClean="0">
                <a:solidFill>
                  <a:schemeClr val="tx2">
                    <a:lumMod val="60000"/>
                    <a:lumOff val="40000"/>
                  </a:schemeClr>
                </a:solidFill>
              </a:rPr>
              <a:t>CBN </a:t>
            </a:r>
            <a:r>
              <a:rPr lang="en-US" sz="3600" dirty="0">
                <a:solidFill>
                  <a:schemeClr val="tx2">
                    <a:lumMod val="60000"/>
                    <a:lumOff val="40000"/>
                  </a:schemeClr>
                </a:solidFill>
              </a:rPr>
              <a:t>Project Description-Baseline  </a:t>
            </a:r>
            <a:endParaRPr lang="en-US" dirty="0"/>
          </a:p>
        </p:txBody>
      </p:sp>
      <p:pic>
        <p:nvPicPr>
          <p:cNvPr id="6" name="Content Placeholder 11" descr="Screen Shot 2018-04-30 at 8.43.56 PM.png"/>
          <p:cNvPicPr>
            <a:picLocks noGrp="1" noChangeAspect="1"/>
          </p:cNvPicPr>
          <p:nvPr>
            <p:ph sz="quarter" idx="26"/>
          </p:nvPr>
        </p:nvPicPr>
        <p:blipFill>
          <a:blip r:embed="rId2">
            <a:extLst>
              <a:ext uri="{28A0092B-C50C-407E-A947-70E740481C1C}">
                <a14:useLocalDpi xmlns:a14="http://schemas.microsoft.com/office/drawing/2010/main" val="0"/>
              </a:ext>
            </a:extLst>
          </a:blip>
          <a:srcRect t="4622" b="4622"/>
          <a:stretch>
            <a:fillRect/>
          </a:stretch>
        </p:blipFill>
        <p:spPr>
          <a:xfrm>
            <a:off x="457200" y="1988840"/>
            <a:ext cx="8147050" cy="4183360"/>
          </a:xfrm>
        </p:spPr>
      </p:pic>
      <p:pic>
        <p:nvPicPr>
          <p:cNvPr id="2" name="Picture 1"/>
          <p:cNvPicPr>
            <a:picLocks noChangeAspect="1"/>
          </p:cNvPicPr>
          <p:nvPr/>
        </p:nvPicPr>
        <p:blipFill>
          <a:blip r:embed="rId3"/>
          <a:stretch>
            <a:fillRect/>
          </a:stretch>
        </p:blipFill>
        <p:spPr>
          <a:xfrm>
            <a:off x="7086600" y="6324600"/>
            <a:ext cx="1432684" cy="457240"/>
          </a:xfrm>
          <a:prstGeom prst="rect">
            <a:avLst/>
          </a:prstGeom>
        </p:spPr>
      </p:pic>
    </p:spTree>
    <p:extLst>
      <p:ext uri="{BB962C8B-B14F-4D97-AF65-F5344CB8AC3E}">
        <p14:creationId xmlns:p14="http://schemas.microsoft.com/office/powerpoint/2010/main" val="4163155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3600" dirty="0" smtClean="0">
                <a:solidFill>
                  <a:schemeClr val="tx2">
                    <a:lumMod val="60000"/>
                    <a:lumOff val="40000"/>
                  </a:schemeClr>
                </a:solidFill>
              </a:rPr>
              <a:t>CBN </a:t>
            </a:r>
            <a:r>
              <a:rPr lang="en-US" sz="3600" dirty="0">
                <a:solidFill>
                  <a:schemeClr val="tx2">
                    <a:lumMod val="60000"/>
                    <a:lumOff val="40000"/>
                  </a:schemeClr>
                </a:solidFill>
              </a:rPr>
              <a:t>Project Description-Baseline  </a:t>
            </a:r>
            <a:endParaRPr lang="en-US" dirty="0"/>
          </a:p>
        </p:txBody>
      </p:sp>
      <p:pic>
        <p:nvPicPr>
          <p:cNvPr id="2" name="Picture 1" descr="Screen Shot 2018-04-30 at 9.28.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800"/>
            <a:ext cx="9144000" cy="4475435"/>
          </a:xfrm>
          <a:prstGeom prst="rect">
            <a:avLst/>
          </a:prstGeom>
        </p:spPr>
      </p:pic>
      <p:pic>
        <p:nvPicPr>
          <p:cNvPr id="4" name="Picture 3"/>
          <p:cNvPicPr>
            <a:picLocks noChangeAspect="1"/>
          </p:cNvPicPr>
          <p:nvPr/>
        </p:nvPicPr>
        <p:blipFill>
          <a:blip r:embed="rId3"/>
          <a:stretch>
            <a:fillRect/>
          </a:stretch>
        </p:blipFill>
        <p:spPr>
          <a:xfrm>
            <a:off x="7391400" y="6323463"/>
            <a:ext cx="1432684" cy="457240"/>
          </a:xfrm>
          <a:prstGeom prst="rect">
            <a:avLst/>
          </a:prstGeom>
        </p:spPr>
      </p:pic>
    </p:spTree>
    <p:extLst>
      <p:ext uri="{BB962C8B-B14F-4D97-AF65-F5344CB8AC3E}">
        <p14:creationId xmlns:p14="http://schemas.microsoft.com/office/powerpoint/2010/main" val="2884234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3600" dirty="0" smtClean="0">
                <a:solidFill>
                  <a:schemeClr val="tx2">
                    <a:lumMod val="60000"/>
                    <a:lumOff val="40000"/>
                  </a:schemeClr>
                </a:solidFill>
              </a:rPr>
              <a:t>CBN </a:t>
            </a:r>
            <a:r>
              <a:rPr lang="en-US" sz="3600" dirty="0">
                <a:solidFill>
                  <a:schemeClr val="tx2">
                    <a:lumMod val="60000"/>
                    <a:lumOff val="40000"/>
                  </a:schemeClr>
                </a:solidFill>
              </a:rPr>
              <a:t>Project Description-Baseline  </a:t>
            </a:r>
            <a:endParaRPr lang="en-US" dirty="0"/>
          </a:p>
        </p:txBody>
      </p:sp>
      <p:pic>
        <p:nvPicPr>
          <p:cNvPr id="2" name="Picture 1" descr="Screen Shot 2018-04-30 at 9.29.5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981200"/>
            <a:ext cx="8077200" cy="4323035"/>
          </a:xfrm>
          <a:prstGeom prst="rect">
            <a:avLst/>
          </a:prstGeom>
        </p:spPr>
      </p:pic>
      <p:pic>
        <p:nvPicPr>
          <p:cNvPr id="4" name="Picture 3"/>
          <p:cNvPicPr>
            <a:picLocks noChangeAspect="1"/>
          </p:cNvPicPr>
          <p:nvPr/>
        </p:nvPicPr>
        <p:blipFill>
          <a:blip r:embed="rId3"/>
          <a:stretch>
            <a:fillRect/>
          </a:stretch>
        </p:blipFill>
        <p:spPr>
          <a:xfrm>
            <a:off x="7171566" y="6304235"/>
            <a:ext cx="1432684" cy="457240"/>
          </a:xfrm>
          <a:prstGeom prst="rect">
            <a:avLst/>
          </a:prstGeom>
        </p:spPr>
      </p:pic>
    </p:spTree>
    <p:extLst>
      <p:ext uri="{BB962C8B-B14F-4D97-AF65-F5344CB8AC3E}">
        <p14:creationId xmlns:p14="http://schemas.microsoft.com/office/powerpoint/2010/main" val="3498621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3600" dirty="0" smtClean="0">
                <a:solidFill>
                  <a:schemeClr val="tx2">
                    <a:lumMod val="60000"/>
                    <a:lumOff val="40000"/>
                  </a:schemeClr>
                </a:solidFill>
              </a:rPr>
              <a:t>CBN </a:t>
            </a:r>
            <a:r>
              <a:rPr lang="en-US" sz="3600" dirty="0">
                <a:solidFill>
                  <a:schemeClr val="tx2">
                    <a:lumMod val="60000"/>
                    <a:lumOff val="40000"/>
                  </a:schemeClr>
                </a:solidFill>
              </a:rPr>
              <a:t>Project Description-Baseline  </a:t>
            </a:r>
            <a:endParaRPr lang="en-US" dirty="0"/>
          </a:p>
        </p:txBody>
      </p:sp>
      <p:pic>
        <p:nvPicPr>
          <p:cNvPr id="2" name="Picture 1" descr="Screen Shot 2018-04-30 at 9.31.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125" y="1905000"/>
            <a:ext cx="7315200" cy="4267200"/>
          </a:xfrm>
          <a:prstGeom prst="rect">
            <a:avLst/>
          </a:prstGeom>
        </p:spPr>
      </p:pic>
      <p:pic>
        <p:nvPicPr>
          <p:cNvPr id="4" name="Picture 3"/>
          <p:cNvPicPr>
            <a:picLocks noChangeAspect="1"/>
          </p:cNvPicPr>
          <p:nvPr/>
        </p:nvPicPr>
        <p:blipFill>
          <a:blip r:embed="rId3"/>
          <a:stretch>
            <a:fillRect/>
          </a:stretch>
        </p:blipFill>
        <p:spPr>
          <a:xfrm>
            <a:off x="7239000" y="6318191"/>
            <a:ext cx="1432684" cy="457240"/>
          </a:xfrm>
          <a:prstGeom prst="rect">
            <a:avLst/>
          </a:prstGeom>
        </p:spPr>
      </p:pic>
    </p:spTree>
    <p:extLst>
      <p:ext uri="{BB962C8B-B14F-4D97-AF65-F5344CB8AC3E}">
        <p14:creationId xmlns:p14="http://schemas.microsoft.com/office/powerpoint/2010/main" val="2843577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3600" dirty="0" smtClean="0">
                <a:solidFill>
                  <a:schemeClr val="tx2">
                    <a:lumMod val="60000"/>
                    <a:lumOff val="40000"/>
                  </a:schemeClr>
                </a:solidFill>
              </a:rPr>
              <a:t>CBN </a:t>
            </a:r>
            <a:r>
              <a:rPr lang="en-US" sz="3600" dirty="0">
                <a:solidFill>
                  <a:schemeClr val="tx2">
                    <a:lumMod val="60000"/>
                    <a:lumOff val="40000"/>
                  </a:schemeClr>
                </a:solidFill>
              </a:rPr>
              <a:t>Project Description-Baseline  </a:t>
            </a:r>
            <a:endParaRPr lang="en-US" dirty="0"/>
          </a:p>
        </p:txBody>
      </p:sp>
      <p:pic>
        <p:nvPicPr>
          <p:cNvPr id="2" name="Picture 1" descr="Screen Shot 2018-04-30 at 9.32.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752600"/>
            <a:ext cx="7467600" cy="4495800"/>
          </a:xfrm>
          <a:prstGeom prst="rect">
            <a:avLst/>
          </a:prstGeom>
        </p:spPr>
      </p:pic>
      <p:pic>
        <p:nvPicPr>
          <p:cNvPr id="3" name="Picture 2"/>
          <p:cNvPicPr>
            <a:picLocks noChangeAspect="1"/>
          </p:cNvPicPr>
          <p:nvPr/>
        </p:nvPicPr>
        <p:blipFill>
          <a:blip r:embed="rId3"/>
          <a:stretch>
            <a:fillRect/>
          </a:stretch>
        </p:blipFill>
        <p:spPr>
          <a:xfrm>
            <a:off x="7086600" y="6281159"/>
            <a:ext cx="1432684" cy="457240"/>
          </a:xfrm>
          <a:prstGeom prst="rect">
            <a:avLst/>
          </a:prstGeom>
        </p:spPr>
      </p:pic>
    </p:spTree>
    <p:extLst>
      <p:ext uri="{BB962C8B-B14F-4D97-AF65-F5344CB8AC3E}">
        <p14:creationId xmlns:p14="http://schemas.microsoft.com/office/powerpoint/2010/main" val="2436730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3600" dirty="0" smtClean="0">
                <a:solidFill>
                  <a:schemeClr val="tx2">
                    <a:lumMod val="60000"/>
                    <a:lumOff val="40000"/>
                  </a:schemeClr>
                </a:solidFill>
              </a:rPr>
              <a:t>CBN </a:t>
            </a:r>
            <a:r>
              <a:rPr lang="en-US" sz="3600" dirty="0">
                <a:solidFill>
                  <a:schemeClr val="tx2">
                    <a:lumMod val="60000"/>
                    <a:lumOff val="40000"/>
                  </a:schemeClr>
                </a:solidFill>
              </a:rPr>
              <a:t>Project Description-Baseline  </a:t>
            </a:r>
            <a:endParaRPr lang="en-US" dirty="0"/>
          </a:p>
        </p:txBody>
      </p:sp>
      <p:pic>
        <p:nvPicPr>
          <p:cNvPr id="4098"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28800"/>
            <a:ext cx="6743701" cy="4332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7010400" y="6248400"/>
            <a:ext cx="1432684" cy="457240"/>
          </a:xfrm>
          <a:prstGeom prst="rect">
            <a:avLst/>
          </a:prstGeom>
        </p:spPr>
      </p:pic>
    </p:spTree>
    <p:extLst>
      <p:ext uri="{BB962C8B-B14F-4D97-AF65-F5344CB8AC3E}">
        <p14:creationId xmlns:p14="http://schemas.microsoft.com/office/powerpoint/2010/main" val="2382551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6"/>
          </p:nvPr>
        </p:nvSpPr>
        <p:spPr/>
        <p:txBody>
          <a:bodyPr/>
          <a:lstStyle/>
          <a:p>
            <a:r>
              <a:rPr lang="en-US" sz="2800" dirty="0" smtClean="0">
                <a:solidFill>
                  <a:srgbClr val="005E85"/>
                </a:solidFill>
              </a:rPr>
              <a:t>Increased demand for kits</a:t>
            </a:r>
          </a:p>
          <a:p>
            <a:r>
              <a:rPr lang="en-US" sz="2800" dirty="0" smtClean="0">
                <a:solidFill>
                  <a:srgbClr val="005E85"/>
                </a:solidFill>
              </a:rPr>
              <a:t>CBN access in rural, remote, and </a:t>
            </a:r>
            <a:r>
              <a:rPr lang="en-US" sz="2800" dirty="0">
                <a:solidFill>
                  <a:srgbClr val="005E85"/>
                </a:solidFill>
              </a:rPr>
              <a:t>First Nation </a:t>
            </a:r>
            <a:r>
              <a:rPr lang="en-US" sz="2800" dirty="0" smtClean="0">
                <a:solidFill>
                  <a:srgbClr val="005E85"/>
                </a:solidFill>
              </a:rPr>
              <a:t>communities</a:t>
            </a:r>
          </a:p>
          <a:p>
            <a:r>
              <a:rPr lang="en-US" sz="2800" dirty="0" smtClean="0">
                <a:solidFill>
                  <a:srgbClr val="005E85"/>
                </a:solidFill>
              </a:rPr>
              <a:t>Legislative changes </a:t>
            </a:r>
          </a:p>
          <a:p>
            <a:r>
              <a:rPr lang="en-US" sz="2800" dirty="0" smtClean="0">
                <a:solidFill>
                  <a:srgbClr val="005E85"/>
                </a:solidFill>
              </a:rPr>
              <a:t>Quality assurance</a:t>
            </a:r>
          </a:p>
          <a:p>
            <a:r>
              <a:rPr lang="en-US" sz="2800" dirty="0" smtClean="0">
                <a:solidFill>
                  <a:srgbClr val="005E85"/>
                </a:solidFill>
              </a:rPr>
              <a:t>Data collection and reporting</a:t>
            </a:r>
          </a:p>
          <a:p>
            <a:r>
              <a:rPr lang="en-US" sz="2800" dirty="0" smtClean="0">
                <a:solidFill>
                  <a:srgbClr val="005E85"/>
                </a:solidFill>
              </a:rPr>
              <a:t>Supply </a:t>
            </a:r>
            <a:r>
              <a:rPr lang="en-US" sz="2800" dirty="0">
                <a:solidFill>
                  <a:srgbClr val="005E85"/>
                </a:solidFill>
              </a:rPr>
              <a:t>c</a:t>
            </a:r>
            <a:r>
              <a:rPr lang="en-US" sz="2800" dirty="0" smtClean="0">
                <a:solidFill>
                  <a:srgbClr val="005E85"/>
                </a:solidFill>
              </a:rPr>
              <a:t>hain issues </a:t>
            </a:r>
          </a:p>
        </p:txBody>
      </p:sp>
      <p:sp>
        <p:nvSpPr>
          <p:cNvPr id="5" name="Title 4"/>
          <p:cNvSpPr>
            <a:spLocks noGrp="1"/>
          </p:cNvSpPr>
          <p:nvPr>
            <p:ph type="title"/>
          </p:nvPr>
        </p:nvSpPr>
        <p:spPr/>
        <p:txBody>
          <a:bodyPr/>
          <a:lstStyle/>
          <a:p>
            <a:r>
              <a:rPr lang="en-US" dirty="0" smtClean="0"/>
              <a:t>Challenges</a:t>
            </a:r>
            <a:endParaRPr lang="en-US" dirty="0"/>
          </a:p>
        </p:txBody>
      </p:sp>
      <p:pic>
        <p:nvPicPr>
          <p:cNvPr id="2" name="Picture 1"/>
          <p:cNvPicPr>
            <a:picLocks noChangeAspect="1"/>
          </p:cNvPicPr>
          <p:nvPr/>
        </p:nvPicPr>
        <p:blipFill>
          <a:blip r:embed="rId3"/>
          <a:stretch>
            <a:fillRect/>
          </a:stretch>
        </p:blipFill>
        <p:spPr>
          <a:xfrm>
            <a:off x="7086600" y="6324600"/>
            <a:ext cx="1432684" cy="457240"/>
          </a:xfrm>
          <a:prstGeom prst="rect">
            <a:avLst/>
          </a:prstGeom>
        </p:spPr>
      </p:pic>
    </p:spTree>
    <p:extLst>
      <p:ext uri="{BB962C8B-B14F-4D97-AF65-F5344CB8AC3E}">
        <p14:creationId xmlns:p14="http://schemas.microsoft.com/office/powerpoint/2010/main" val="3998316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6"/>
          </p:nvPr>
        </p:nvSpPr>
        <p:spPr>
          <a:xfrm>
            <a:off x="440267" y="1988840"/>
            <a:ext cx="8147050" cy="3960440"/>
          </a:xfrm>
        </p:spPr>
        <p:txBody>
          <a:bodyPr/>
          <a:lstStyle/>
          <a:p>
            <a:pPr marL="0" indent="0">
              <a:buNone/>
            </a:pPr>
            <a:r>
              <a:rPr lang="en-US" sz="3200" b="1" dirty="0" smtClean="0">
                <a:solidFill>
                  <a:srgbClr val="005E85"/>
                </a:solidFill>
              </a:rPr>
              <a:t>Recent changes: </a:t>
            </a:r>
          </a:p>
          <a:p>
            <a:r>
              <a:rPr lang="en-US" sz="2400" dirty="0">
                <a:solidFill>
                  <a:srgbClr val="005E85"/>
                </a:solidFill>
              </a:rPr>
              <a:t>I</a:t>
            </a:r>
            <a:r>
              <a:rPr lang="en-US" sz="2400" dirty="0" smtClean="0">
                <a:solidFill>
                  <a:srgbClr val="005E85"/>
                </a:solidFill>
              </a:rPr>
              <a:t>ncreased number of vials from 2 to 3</a:t>
            </a:r>
            <a:endParaRPr lang="en-US" sz="2400" dirty="0">
              <a:solidFill>
                <a:srgbClr val="005E85"/>
              </a:solidFill>
            </a:endParaRPr>
          </a:p>
          <a:p>
            <a:pPr lvl="0"/>
            <a:r>
              <a:rPr lang="en-US" sz="2400" dirty="0" smtClean="0">
                <a:solidFill>
                  <a:srgbClr val="005E85"/>
                </a:solidFill>
              </a:rPr>
              <a:t>Merger with ACCH CBN program</a:t>
            </a:r>
            <a:endParaRPr lang="en-US" sz="2400" dirty="0">
              <a:solidFill>
                <a:srgbClr val="005E85"/>
              </a:solidFill>
            </a:endParaRPr>
          </a:p>
          <a:p>
            <a:pPr lvl="0"/>
            <a:r>
              <a:rPr lang="en-US" sz="2400" dirty="0">
                <a:solidFill>
                  <a:srgbClr val="005E85"/>
                </a:solidFill>
              </a:rPr>
              <a:t>Addition of </a:t>
            </a:r>
            <a:r>
              <a:rPr lang="en-US" sz="2400" dirty="0" smtClean="0">
                <a:solidFill>
                  <a:srgbClr val="005E85"/>
                </a:solidFill>
              </a:rPr>
              <a:t>Medical First Responder </a:t>
            </a:r>
            <a:r>
              <a:rPr lang="en-US" sz="2400" dirty="0">
                <a:solidFill>
                  <a:srgbClr val="005E85"/>
                </a:solidFill>
              </a:rPr>
              <a:t>agencies</a:t>
            </a:r>
          </a:p>
          <a:p>
            <a:r>
              <a:rPr lang="en-US" sz="2400" dirty="0">
                <a:solidFill>
                  <a:srgbClr val="005E85"/>
                </a:solidFill>
              </a:rPr>
              <a:t>Need for training materials and resources for non-health care providers</a:t>
            </a:r>
          </a:p>
          <a:p>
            <a:pPr lvl="0"/>
            <a:r>
              <a:rPr lang="en-US" sz="2400" dirty="0" smtClean="0">
                <a:solidFill>
                  <a:srgbClr val="005E85"/>
                </a:solidFill>
              </a:rPr>
              <a:t>Replacement </a:t>
            </a:r>
            <a:r>
              <a:rPr lang="en-US" sz="2400" dirty="0">
                <a:solidFill>
                  <a:srgbClr val="005E85"/>
                </a:solidFill>
              </a:rPr>
              <a:t>of expired </a:t>
            </a:r>
            <a:r>
              <a:rPr lang="en-US" sz="2400" dirty="0" smtClean="0">
                <a:solidFill>
                  <a:srgbClr val="005E85"/>
                </a:solidFill>
              </a:rPr>
              <a:t>kits</a:t>
            </a:r>
          </a:p>
          <a:p>
            <a:pPr lvl="0"/>
            <a:r>
              <a:rPr lang="en-US" sz="2400" dirty="0" smtClean="0">
                <a:solidFill>
                  <a:srgbClr val="005E85"/>
                </a:solidFill>
              </a:rPr>
              <a:t>Distribution of kits at ED/UCC/acute </a:t>
            </a:r>
            <a:r>
              <a:rPr lang="en-US" sz="2400" dirty="0" smtClean="0">
                <a:solidFill>
                  <a:srgbClr val="005E85"/>
                </a:solidFill>
              </a:rPr>
              <a:t>care</a:t>
            </a:r>
            <a:endParaRPr lang="en-US" sz="2400" dirty="0">
              <a:solidFill>
                <a:srgbClr val="005E85"/>
              </a:solidFill>
            </a:endParaRPr>
          </a:p>
        </p:txBody>
      </p:sp>
      <p:sp>
        <p:nvSpPr>
          <p:cNvPr id="5" name="Title 4"/>
          <p:cNvSpPr>
            <a:spLocks noGrp="1"/>
          </p:cNvSpPr>
          <p:nvPr>
            <p:ph type="title"/>
          </p:nvPr>
        </p:nvSpPr>
        <p:spPr/>
        <p:txBody>
          <a:bodyPr/>
          <a:lstStyle/>
          <a:p>
            <a:r>
              <a:rPr lang="en-US" dirty="0" smtClean="0"/>
              <a:t>CBN Program</a:t>
            </a:r>
            <a:endParaRPr lang="en-US" dirty="0"/>
          </a:p>
        </p:txBody>
      </p:sp>
      <p:pic>
        <p:nvPicPr>
          <p:cNvPr id="2" name="Picture 1"/>
          <p:cNvPicPr>
            <a:picLocks noChangeAspect="1"/>
          </p:cNvPicPr>
          <p:nvPr/>
        </p:nvPicPr>
        <p:blipFill>
          <a:blip r:embed="rId2"/>
          <a:stretch>
            <a:fillRect/>
          </a:stretch>
        </p:blipFill>
        <p:spPr>
          <a:xfrm>
            <a:off x="7138254" y="6324600"/>
            <a:ext cx="1432684" cy="457240"/>
          </a:xfrm>
          <a:prstGeom prst="rect">
            <a:avLst/>
          </a:prstGeom>
        </p:spPr>
      </p:pic>
    </p:spTree>
    <p:extLst>
      <p:ext uri="{BB962C8B-B14F-4D97-AF65-F5344CB8AC3E}">
        <p14:creationId xmlns:p14="http://schemas.microsoft.com/office/powerpoint/2010/main" val="4053073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6"/>
          </p:nvPr>
        </p:nvSpPr>
        <p:spPr/>
        <p:txBody>
          <a:bodyPr/>
          <a:lstStyle/>
          <a:p>
            <a:r>
              <a:rPr lang="en-US" sz="2800" dirty="0" smtClean="0">
                <a:solidFill>
                  <a:srgbClr val="005E85"/>
                </a:solidFill>
              </a:rPr>
              <a:t>Expand </a:t>
            </a:r>
            <a:r>
              <a:rPr lang="en-US" sz="2800" dirty="0">
                <a:solidFill>
                  <a:srgbClr val="005E85"/>
                </a:solidFill>
              </a:rPr>
              <a:t>education and training materials</a:t>
            </a:r>
          </a:p>
          <a:p>
            <a:r>
              <a:rPr lang="en-US" sz="2800" dirty="0">
                <a:solidFill>
                  <a:srgbClr val="005E85"/>
                </a:solidFill>
              </a:rPr>
              <a:t>Enhance partnership with ACCH</a:t>
            </a:r>
          </a:p>
          <a:p>
            <a:r>
              <a:rPr lang="en-US" sz="2800" dirty="0" smtClean="0">
                <a:solidFill>
                  <a:srgbClr val="005E85"/>
                </a:solidFill>
              </a:rPr>
              <a:t>Quality Assurance </a:t>
            </a:r>
            <a:r>
              <a:rPr lang="en-US" sz="2800" dirty="0">
                <a:solidFill>
                  <a:srgbClr val="005E85"/>
                </a:solidFill>
              </a:rPr>
              <a:t>projects</a:t>
            </a:r>
          </a:p>
          <a:p>
            <a:r>
              <a:rPr lang="en-US" sz="2800" dirty="0" smtClean="0">
                <a:solidFill>
                  <a:srgbClr val="005E85"/>
                </a:solidFill>
              </a:rPr>
              <a:t>Harm </a:t>
            </a:r>
            <a:r>
              <a:rPr lang="en-US" sz="2800" dirty="0">
                <a:solidFill>
                  <a:srgbClr val="005E85"/>
                </a:solidFill>
              </a:rPr>
              <a:t>Reduction Services Team </a:t>
            </a:r>
          </a:p>
          <a:p>
            <a:pPr marL="0" indent="0">
              <a:buNone/>
            </a:pPr>
            <a:endParaRPr lang="en-US" dirty="0"/>
          </a:p>
        </p:txBody>
      </p:sp>
      <p:sp>
        <p:nvSpPr>
          <p:cNvPr id="5" name="Title 4"/>
          <p:cNvSpPr>
            <a:spLocks noGrp="1"/>
          </p:cNvSpPr>
          <p:nvPr>
            <p:ph type="title"/>
          </p:nvPr>
        </p:nvSpPr>
        <p:spPr/>
        <p:txBody>
          <a:bodyPr/>
          <a:lstStyle/>
          <a:p>
            <a:r>
              <a:rPr lang="en-US" dirty="0" smtClean="0"/>
              <a:t>Future Directions</a:t>
            </a:r>
            <a:endParaRPr lang="en-US" dirty="0"/>
          </a:p>
        </p:txBody>
      </p:sp>
      <p:pic>
        <p:nvPicPr>
          <p:cNvPr id="2" name="Picture 1"/>
          <p:cNvPicPr>
            <a:picLocks noChangeAspect="1"/>
          </p:cNvPicPr>
          <p:nvPr/>
        </p:nvPicPr>
        <p:blipFill>
          <a:blip r:embed="rId3"/>
          <a:stretch>
            <a:fillRect/>
          </a:stretch>
        </p:blipFill>
        <p:spPr>
          <a:xfrm>
            <a:off x="7171566" y="6248400"/>
            <a:ext cx="1432684" cy="457240"/>
          </a:xfrm>
          <a:prstGeom prst="rect">
            <a:avLst/>
          </a:prstGeom>
        </p:spPr>
      </p:pic>
    </p:spTree>
    <p:extLst>
      <p:ext uri="{BB962C8B-B14F-4D97-AF65-F5344CB8AC3E}">
        <p14:creationId xmlns:p14="http://schemas.microsoft.com/office/powerpoint/2010/main" val="1806558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Harm Reduction Services Team </a:t>
            </a:r>
            <a:endParaRPr lang="en-US" sz="4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70666"/>
            <a:ext cx="7938259" cy="44396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4069206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6"/>
          </p:nvPr>
        </p:nvSpPr>
        <p:spPr>
          <a:xfrm>
            <a:off x="457200" y="1988840"/>
            <a:ext cx="8147050" cy="4183360"/>
          </a:xfrm>
        </p:spPr>
        <p:txBody>
          <a:bodyPr/>
          <a:lstStyle/>
          <a:p>
            <a:pPr marL="0" indent="0">
              <a:buNone/>
            </a:pPr>
            <a:endParaRPr lang="en-CA" sz="2800" dirty="0">
              <a:solidFill>
                <a:schemeClr val="tx2"/>
              </a:solidFill>
            </a:endParaRPr>
          </a:p>
          <a:p>
            <a:pPr marL="0" indent="0">
              <a:buNone/>
            </a:pPr>
            <a:endParaRPr lang="en-US" sz="2400" dirty="0">
              <a:solidFill>
                <a:schemeClr val="tx2"/>
              </a:solidFill>
            </a:endParaRPr>
          </a:p>
          <a:p>
            <a:pPr marL="0" indent="0">
              <a:buNone/>
            </a:pPr>
            <a:r>
              <a:rPr lang="en-US" sz="2400" i="1" dirty="0">
                <a:solidFill>
                  <a:schemeClr val="tx2"/>
                </a:solidFill>
              </a:rPr>
              <a:t>To ensure </a:t>
            </a:r>
            <a:r>
              <a:rPr lang="en-US" sz="2400" i="1" dirty="0" smtClean="0">
                <a:solidFill>
                  <a:schemeClr val="tx2"/>
                </a:solidFill>
              </a:rPr>
              <a:t>anyone who is at risk of witnessing an opioid overdose obtains naloxone through an accessible  compassionate </a:t>
            </a:r>
            <a:r>
              <a:rPr lang="en-US" sz="2400" i="1" dirty="0">
                <a:solidFill>
                  <a:schemeClr val="tx2"/>
                </a:solidFill>
              </a:rPr>
              <a:t>and non-stigmatized </a:t>
            </a:r>
            <a:r>
              <a:rPr lang="en-US" sz="2400" i="1" dirty="0" smtClean="0">
                <a:solidFill>
                  <a:schemeClr val="tx2"/>
                </a:solidFill>
              </a:rPr>
              <a:t>interaction, and </a:t>
            </a:r>
            <a:r>
              <a:rPr lang="en-US" sz="2400" i="1" dirty="0">
                <a:solidFill>
                  <a:schemeClr val="tx2"/>
                </a:solidFill>
              </a:rPr>
              <a:t>will understand how to </a:t>
            </a:r>
            <a:r>
              <a:rPr lang="en-US" sz="2400" i="1" dirty="0" smtClean="0">
                <a:solidFill>
                  <a:schemeClr val="tx2"/>
                </a:solidFill>
              </a:rPr>
              <a:t>correctly </a:t>
            </a:r>
            <a:r>
              <a:rPr lang="en-US" sz="2400" i="1" dirty="0">
                <a:solidFill>
                  <a:schemeClr val="tx2"/>
                </a:solidFill>
              </a:rPr>
              <a:t>respond to an opioid </a:t>
            </a:r>
            <a:r>
              <a:rPr lang="en-US" sz="2400" i="1" dirty="0" smtClean="0">
                <a:solidFill>
                  <a:schemeClr val="tx2"/>
                </a:solidFill>
              </a:rPr>
              <a:t>overdose; including </a:t>
            </a:r>
            <a:r>
              <a:rPr lang="en-US" sz="2400" i="1" dirty="0">
                <a:solidFill>
                  <a:schemeClr val="tx2"/>
                </a:solidFill>
              </a:rPr>
              <a:t>notification of emergency services, rescue breathing, and provision of </a:t>
            </a:r>
            <a:r>
              <a:rPr lang="en-US" sz="2400" i="1" dirty="0" smtClean="0">
                <a:solidFill>
                  <a:schemeClr val="tx2"/>
                </a:solidFill>
              </a:rPr>
              <a:t>naloxone.</a:t>
            </a:r>
            <a:endParaRPr lang="en-US" sz="2400" i="1" dirty="0">
              <a:solidFill>
                <a:schemeClr val="tx2"/>
              </a:solidFill>
            </a:endParaRPr>
          </a:p>
          <a:p>
            <a:pPr marL="0" indent="0">
              <a:buNone/>
            </a:pPr>
            <a:endParaRPr lang="en-US" sz="2400" b="1" dirty="0">
              <a:solidFill>
                <a:schemeClr val="tx1"/>
              </a:solidFill>
            </a:endParaRPr>
          </a:p>
          <a:p>
            <a:pPr marL="0" indent="0">
              <a:buNone/>
            </a:pPr>
            <a:endParaRPr lang="en-US" sz="1600" b="1" dirty="0"/>
          </a:p>
          <a:p>
            <a:endParaRPr lang="en-US" sz="2800" dirty="0"/>
          </a:p>
        </p:txBody>
      </p:sp>
      <p:sp>
        <p:nvSpPr>
          <p:cNvPr id="5" name="Title 4"/>
          <p:cNvSpPr>
            <a:spLocks noGrp="1"/>
          </p:cNvSpPr>
          <p:nvPr>
            <p:ph type="title"/>
          </p:nvPr>
        </p:nvSpPr>
        <p:spPr/>
        <p:txBody>
          <a:bodyPr/>
          <a:lstStyle/>
          <a:p>
            <a:pPr algn="ctr"/>
            <a:r>
              <a:rPr lang="en-US" sz="4800" dirty="0" smtClean="0">
                <a:solidFill>
                  <a:schemeClr val="tx2">
                    <a:lumMod val="40000"/>
                    <a:lumOff val="60000"/>
                  </a:schemeClr>
                </a:solidFill>
              </a:rPr>
              <a:t>Community Based Naloxone (CBN</a:t>
            </a:r>
            <a:r>
              <a:rPr lang="en-US" sz="4800" dirty="0">
                <a:solidFill>
                  <a:schemeClr val="tx2">
                    <a:lumMod val="40000"/>
                    <a:lumOff val="60000"/>
                  </a:schemeClr>
                </a:solidFill>
              </a:rPr>
              <a:t>)</a:t>
            </a:r>
            <a:r>
              <a:rPr lang="en-US" sz="4800" dirty="0" smtClean="0">
                <a:solidFill>
                  <a:schemeClr val="tx2">
                    <a:lumMod val="40000"/>
                    <a:lumOff val="60000"/>
                  </a:schemeClr>
                </a:solidFill>
              </a:rPr>
              <a:t> Project Mission-2018</a:t>
            </a:r>
            <a:endParaRPr lang="en-US" sz="4800" dirty="0">
              <a:solidFill>
                <a:schemeClr val="tx2">
                  <a:lumMod val="40000"/>
                  <a:lumOff val="60000"/>
                </a:schemeClr>
              </a:solidFill>
            </a:endParaRP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62800" y="6324600"/>
            <a:ext cx="1433180" cy="457200"/>
          </a:xfrm>
          <a:prstGeom prst="rect">
            <a:avLst/>
          </a:prstGeom>
        </p:spPr>
      </p:pic>
    </p:spTree>
    <p:extLst>
      <p:ext uri="{BB962C8B-B14F-4D97-AF65-F5344CB8AC3E}">
        <p14:creationId xmlns:p14="http://schemas.microsoft.com/office/powerpoint/2010/main" val="3364468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241301"/>
            <a:ext cx="9144000" cy="924666"/>
          </a:xfrm>
        </p:spPr>
        <p:txBody>
          <a:bodyPr/>
          <a:lstStyle/>
          <a:p>
            <a:pPr indent="0" algn="ctr"/>
            <a:r>
              <a:rPr lang="en-CA" dirty="0" smtClean="0">
                <a:latin typeface="+mn-lt"/>
                <a:ea typeface="MS PGothic" charset="0"/>
              </a:rPr>
              <a:t>OVERDOSE </a:t>
            </a:r>
            <a:r>
              <a:rPr lang="en-CA" dirty="0">
                <a:latin typeface="+mn-lt"/>
                <a:ea typeface="MS PGothic" charset="0"/>
              </a:rPr>
              <a:t>PREVENTION</a:t>
            </a:r>
          </a:p>
        </p:txBody>
      </p:sp>
      <p:sp>
        <p:nvSpPr>
          <p:cNvPr id="16387" name="Content Placeholder 2"/>
          <p:cNvSpPr>
            <a:spLocks noGrp="1"/>
          </p:cNvSpPr>
          <p:nvPr>
            <p:ph sz="half" idx="4294967295"/>
          </p:nvPr>
        </p:nvSpPr>
        <p:spPr>
          <a:xfrm>
            <a:off x="150813" y="1282700"/>
            <a:ext cx="8636061" cy="5105400"/>
          </a:xfrm>
          <a:prstGeom prst="rect">
            <a:avLst/>
          </a:prstGeom>
        </p:spPr>
        <p:txBody>
          <a:bodyPr>
            <a:normAutofit fontScale="85000" lnSpcReduction="20000"/>
          </a:bodyPr>
          <a:lstStyle/>
          <a:p>
            <a:pPr marL="0" indent="0">
              <a:buFontTx/>
              <a:buNone/>
            </a:pPr>
            <a:r>
              <a:rPr lang="en-CA" dirty="0">
                <a:ea typeface="MS PGothic" charset="0"/>
              </a:rPr>
              <a:t>How can we support clients who are actively using opioids? </a:t>
            </a:r>
          </a:p>
          <a:p>
            <a:pPr marL="0" indent="0">
              <a:buFontTx/>
              <a:buNone/>
            </a:pPr>
            <a:r>
              <a:rPr lang="en-CA" b="1" dirty="0" smtClean="0">
                <a:ea typeface="MS PGothic" charset="0"/>
              </a:rPr>
              <a:t>Provide education about overdose prevention!</a:t>
            </a:r>
          </a:p>
          <a:p>
            <a:pPr marL="0" indent="0">
              <a:buFontTx/>
              <a:buNone/>
            </a:pPr>
            <a:endParaRPr lang="en-CA" sz="2000" dirty="0" smtClean="0">
              <a:ea typeface="MS PGothic" charset="0"/>
            </a:endParaRPr>
          </a:p>
          <a:p>
            <a:pPr marL="0" indent="0">
              <a:buFontTx/>
              <a:buNone/>
            </a:pPr>
            <a:r>
              <a:rPr lang="en-CA" dirty="0" smtClean="0">
                <a:ea typeface="MS PGothic" charset="0"/>
              </a:rPr>
              <a:t>Key messages:</a:t>
            </a:r>
          </a:p>
          <a:p>
            <a:pPr>
              <a:buClr>
                <a:schemeClr val="tx2"/>
              </a:buClr>
            </a:pPr>
            <a:r>
              <a:rPr lang="en-CA" dirty="0" smtClean="0">
                <a:ea typeface="MS PGothic" charset="0"/>
              </a:rPr>
              <a:t>Do </a:t>
            </a:r>
            <a:r>
              <a:rPr lang="en-CA" dirty="0">
                <a:ea typeface="MS PGothic" charset="0"/>
              </a:rPr>
              <a:t>not use alone</a:t>
            </a:r>
          </a:p>
          <a:p>
            <a:pPr>
              <a:buClr>
                <a:schemeClr val="tx2"/>
              </a:buClr>
            </a:pPr>
            <a:r>
              <a:rPr lang="en-CA" dirty="0">
                <a:ea typeface="MS PGothic" charset="0"/>
              </a:rPr>
              <a:t>Use safer routes</a:t>
            </a:r>
          </a:p>
          <a:p>
            <a:pPr>
              <a:buClr>
                <a:schemeClr val="tx2"/>
              </a:buClr>
            </a:pPr>
            <a:r>
              <a:rPr lang="en-CA" dirty="0">
                <a:ea typeface="MS PGothic" charset="0"/>
              </a:rPr>
              <a:t>Do not mix drugs</a:t>
            </a:r>
          </a:p>
          <a:p>
            <a:pPr>
              <a:buClr>
                <a:schemeClr val="tx2"/>
              </a:buClr>
            </a:pPr>
            <a:r>
              <a:rPr lang="en-CA" dirty="0" smtClean="0">
                <a:ea typeface="MS PGothic" charset="0"/>
              </a:rPr>
              <a:t>Do </a:t>
            </a:r>
            <a:r>
              <a:rPr lang="en-CA" dirty="0">
                <a:ea typeface="MS PGothic" charset="0"/>
              </a:rPr>
              <a:t>a </a:t>
            </a:r>
            <a:r>
              <a:rPr lang="en-CA" dirty="0" smtClean="0">
                <a:ea typeface="MS PGothic" charset="0"/>
              </a:rPr>
              <a:t>small test dose </a:t>
            </a:r>
            <a:r>
              <a:rPr lang="en-CA" dirty="0">
                <a:ea typeface="MS PGothic" charset="0"/>
              </a:rPr>
              <a:t>first</a:t>
            </a:r>
          </a:p>
          <a:p>
            <a:pPr>
              <a:buClr>
                <a:schemeClr val="tx2"/>
              </a:buClr>
            </a:pPr>
            <a:r>
              <a:rPr lang="en-CA" dirty="0" smtClean="0">
                <a:ea typeface="MS PGothic" charset="0"/>
              </a:rPr>
              <a:t>Know </a:t>
            </a:r>
            <a:r>
              <a:rPr lang="en-CA" dirty="0">
                <a:ea typeface="MS PGothic" charset="0"/>
              </a:rPr>
              <a:t>the signs and symptoms </a:t>
            </a:r>
            <a:r>
              <a:rPr lang="en-CA" dirty="0" smtClean="0">
                <a:ea typeface="MS PGothic" charset="0"/>
              </a:rPr>
              <a:t>of an overdose</a:t>
            </a:r>
            <a:endParaRPr lang="en-CA" dirty="0">
              <a:ea typeface="MS PGothic" charset="0"/>
            </a:endParaRPr>
          </a:p>
          <a:p>
            <a:pPr>
              <a:buClr>
                <a:schemeClr val="tx2"/>
              </a:buClr>
            </a:pPr>
            <a:r>
              <a:rPr lang="en-CA" dirty="0" smtClean="0">
                <a:ea typeface="MS PGothic" charset="0"/>
              </a:rPr>
              <a:t>Carry an Overdose Response Kit </a:t>
            </a:r>
            <a:r>
              <a:rPr lang="en-CA" dirty="0">
                <a:ea typeface="MS PGothic" charset="0"/>
              </a:rPr>
              <a:t>&amp; </a:t>
            </a:r>
            <a:r>
              <a:rPr lang="en-CA" dirty="0" smtClean="0">
                <a:ea typeface="MS PGothic" charset="0"/>
              </a:rPr>
              <a:t>call </a:t>
            </a:r>
            <a:r>
              <a:rPr lang="en-CA" dirty="0">
                <a:ea typeface="MS PGothic" charset="0"/>
              </a:rPr>
              <a:t>911 </a:t>
            </a:r>
            <a:r>
              <a:rPr lang="en-CA" dirty="0" smtClean="0">
                <a:ea typeface="MS PGothic" charset="0"/>
              </a:rPr>
              <a:t>for help</a:t>
            </a:r>
            <a:endParaRPr lang="en-CA" dirty="0">
              <a:ea typeface="MS PGothic" charset="0"/>
            </a:endParaRPr>
          </a:p>
          <a:p>
            <a:pPr>
              <a:buClr>
                <a:schemeClr val="tx2"/>
              </a:buClr>
            </a:pPr>
            <a:r>
              <a:rPr lang="en-CA" dirty="0">
                <a:ea typeface="MS PGothic" charset="0"/>
              </a:rPr>
              <a:t>Know where to find resources</a:t>
            </a:r>
          </a:p>
        </p:txBody>
      </p:sp>
      <p:pic>
        <p:nvPicPr>
          <p:cNvPr id="16389" name="Picture 6" descr="safer route.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8710" y="2347066"/>
            <a:ext cx="5608637" cy="20725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80109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30448" t="13020" r="29647" b="1151"/>
          <a:stretch/>
        </p:blipFill>
        <p:spPr bwMode="auto">
          <a:xfrm>
            <a:off x="2362201" y="1143000"/>
            <a:ext cx="4267200" cy="5039592"/>
          </a:xfrm>
          <a:prstGeom prst="rect">
            <a:avLst/>
          </a:prstGeom>
          <a:ln>
            <a:noFill/>
          </a:ln>
          <a:extLst>
            <a:ext uri="{53640926-AAD7-44d8-BBD7-CCE9431645EC}">
              <a14:shadowObscured xmlns:a14="http://schemas.microsoft.com/office/drawing/2010/main" xmlns=""/>
            </a:ext>
          </a:extLst>
        </p:spPr>
      </p:pic>
      <p:sp>
        <p:nvSpPr>
          <p:cNvPr id="17410" name="Title 1"/>
          <p:cNvSpPr>
            <a:spLocks noGrp="1"/>
          </p:cNvSpPr>
          <p:nvPr>
            <p:ph type="title"/>
          </p:nvPr>
        </p:nvSpPr>
        <p:spPr>
          <a:xfrm>
            <a:off x="130728" y="149390"/>
            <a:ext cx="9013272" cy="879311"/>
          </a:xfrm>
        </p:spPr>
        <p:txBody>
          <a:bodyPr/>
          <a:lstStyle/>
          <a:p>
            <a:pPr algn="ctr"/>
            <a:r>
              <a:rPr lang="en-CA" dirty="0">
                <a:latin typeface="Cambria Math" charset="0"/>
                <a:ea typeface="MS PGothic" charset="0"/>
              </a:rPr>
              <a:t/>
            </a:r>
            <a:br>
              <a:rPr lang="en-CA" dirty="0">
                <a:latin typeface="Cambria Math" charset="0"/>
                <a:ea typeface="MS PGothic" charset="0"/>
              </a:rPr>
            </a:br>
            <a:r>
              <a:rPr lang="en-CA" sz="4400" dirty="0" smtClean="0">
                <a:latin typeface="+mn-lt"/>
                <a:ea typeface="MS PGothic" charset="0"/>
              </a:rPr>
              <a:t>RECOGNIZING AN OVERDOSE</a:t>
            </a:r>
            <a:endParaRPr lang="en-CA" sz="4400" dirty="0">
              <a:latin typeface="Arial" charset="0"/>
              <a:ea typeface="MS PGothic" charset="0"/>
            </a:endParaRPr>
          </a:p>
        </p:txBody>
      </p:sp>
    </p:spTree>
    <p:extLst>
      <p:ext uri="{BB962C8B-B14F-4D97-AF65-F5344CB8AC3E}">
        <p14:creationId xmlns:p14="http://schemas.microsoft.com/office/powerpoint/2010/main" val="32470303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1"/>
            <a:ext cx="9144000" cy="1130300"/>
          </a:xfrm>
        </p:spPr>
        <p:txBody>
          <a:bodyPr/>
          <a:lstStyle/>
          <a:p>
            <a:pPr indent="0" algn="ctr"/>
            <a:r>
              <a:rPr lang="en-CA" dirty="0">
                <a:latin typeface="+mn-lt"/>
                <a:ea typeface="MS PGothic" charset="0"/>
              </a:rPr>
              <a:t>WHAT </a:t>
            </a:r>
            <a:r>
              <a:rPr lang="en-CA" b="1" dirty="0" smtClean="0">
                <a:latin typeface="+mn-lt"/>
                <a:ea typeface="MS PGothic" charset="0"/>
              </a:rPr>
              <a:t>NOT</a:t>
            </a:r>
            <a:r>
              <a:rPr lang="en-CA" dirty="0" smtClean="0">
                <a:latin typeface="+mn-lt"/>
                <a:ea typeface="MS PGothic" charset="0"/>
              </a:rPr>
              <a:t> TO DO</a:t>
            </a:r>
            <a:endParaRPr lang="en-CA" dirty="0">
              <a:latin typeface="+mn-lt"/>
              <a:ea typeface="MS PGothic" charset="0"/>
            </a:endParaRPr>
          </a:p>
        </p:txBody>
      </p:sp>
      <p:sp>
        <p:nvSpPr>
          <p:cNvPr id="18435" name="Content Placeholder 2"/>
          <p:cNvSpPr>
            <a:spLocks noGrp="1"/>
          </p:cNvSpPr>
          <p:nvPr>
            <p:ph sz="half" idx="4294967295"/>
          </p:nvPr>
        </p:nvSpPr>
        <p:spPr>
          <a:xfrm>
            <a:off x="307975" y="1130302"/>
            <a:ext cx="5025099" cy="5149850"/>
          </a:xfrm>
          <a:prstGeom prst="rect">
            <a:avLst/>
          </a:prstGeom>
        </p:spPr>
        <p:txBody>
          <a:bodyPr/>
          <a:lstStyle/>
          <a:p>
            <a:pPr marL="0" indent="0">
              <a:buNone/>
            </a:pPr>
            <a:r>
              <a:rPr lang="en-CA" dirty="0">
                <a:ea typeface="MS PGothic" charset="0"/>
              </a:rPr>
              <a:t>If someone is overdosing from an </a:t>
            </a:r>
            <a:r>
              <a:rPr lang="en-CA" dirty="0" smtClean="0">
                <a:ea typeface="MS PGothic" charset="0"/>
              </a:rPr>
              <a:t>opioid, </a:t>
            </a:r>
            <a:r>
              <a:rPr lang="en-CA" b="1" dirty="0" smtClean="0">
                <a:ea typeface="MS PGothic" charset="0"/>
              </a:rPr>
              <a:t>do not…</a:t>
            </a:r>
          </a:p>
          <a:p>
            <a:pPr>
              <a:buClr>
                <a:srgbClr val="92D050"/>
              </a:buClr>
              <a:buFont typeface="Arial" charset="0"/>
              <a:buChar char="•"/>
            </a:pPr>
            <a:r>
              <a:rPr lang="en-CA" sz="2200" dirty="0" smtClean="0">
                <a:ea typeface="MS PGothic" charset="0"/>
              </a:rPr>
              <a:t>Let </a:t>
            </a:r>
            <a:r>
              <a:rPr lang="en-CA" sz="2200" dirty="0">
                <a:ea typeface="MS PGothic" charset="0"/>
              </a:rPr>
              <a:t>them sleep it off</a:t>
            </a:r>
          </a:p>
          <a:p>
            <a:pPr>
              <a:buClr>
                <a:srgbClr val="92D050"/>
              </a:buClr>
              <a:buFont typeface="Arial" charset="0"/>
              <a:buChar char="•"/>
            </a:pPr>
            <a:r>
              <a:rPr lang="en-CA" sz="2200" dirty="0">
                <a:ea typeface="MS PGothic" charset="0"/>
              </a:rPr>
              <a:t>Give them </a:t>
            </a:r>
            <a:r>
              <a:rPr lang="en-CA" sz="2200" dirty="0" smtClean="0">
                <a:ea typeface="MS PGothic" charset="0"/>
              </a:rPr>
              <a:t>uppers </a:t>
            </a:r>
            <a:r>
              <a:rPr lang="en-CA" sz="2200" dirty="0">
                <a:ea typeface="MS PGothic" charset="0"/>
              </a:rPr>
              <a:t>to wake them up</a:t>
            </a:r>
          </a:p>
          <a:p>
            <a:pPr>
              <a:buClr>
                <a:srgbClr val="92D050"/>
              </a:buClr>
              <a:buFont typeface="Arial" charset="0"/>
              <a:buChar char="•"/>
            </a:pPr>
            <a:r>
              <a:rPr lang="en-CA" sz="2200" dirty="0">
                <a:ea typeface="MS PGothic" charset="0"/>
              </a:rPr>
              <a:t>Put them in a cold bath or shower</a:t>
            </a:r>
          </a:p>
          <a:p>
            <a:pPr>
              <a:buClr>
                <a:srgbClr val="92D050"/>
              </a:buClr>
              <a:buFont typeface="Arial" charset="0"/>
              <a:buChar char="•"/>
            </a:pPr>
            <a:r>
              <a:rPr lang="en-CA" sz="2200" dirty="0">
                <a:ea typeface="MS PGothic" charset="0"/>
              </a:rPr>
              <a:t>Slap, hit or punch them to try </a:t>
            </a:r>
            <a:r>
              <a:rPr lang="en-CA" sz="2200" dirty="0" smtClean="0">
                <a:ea typeface="MS PGothic" charset="0"/>
              </a:rPr>
              <a:t>to </a:t>
            </a:r>
            <a:r>
              <a:rPr lang="en-CA" sz="2200" dirty="0">
                <a:ea typeface="MS PGothic" charset="0"/>
              </a:rPr>
              <a:t>wake </a:t>
            </a:r>
            <a:r>
              <a:rPr lang="en-CA" sz="2200" dirty="0" smtClean="0">
                <a:ea typeface="MS PGothic" charset="0"/>
              </a:rPr>
              <a:t>them </a:t>
            </a:r>
            <a:r>
              <a:rPr lang="en-CA" sz="2200" dirty="0">
                <a:ea typeface="MS PGothic" charset="0"/>
              </a:rPr>
              <a:t>up</a:t>
            </a:r>
          </a:p>
          <a:p>
            <a:pPr>
              <a:buClr>
                <a:srgbClr val="92D050"/>
              </a:buClr>
              <a:buFont typeface="Arial" charset="0"/>
              <a:buChar char="•"/>
            </a:pPr>
            <a:r>
              <a:rPr lang="en-CA" sz="2200" dirty="0">
                <a:ea typeface="MS PGothic" charset="0"/>
              </a:rPr>
              <a:t>Try to get them to vomit </a:t>
            </a:r>
          </a:p>
        </p:txBody>
      </p:sp>
      <p:pic>
        <p:nvPicPr>
          <p:cNvPr id="18436" name="Picture 6" descr="millilitr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3784" y="1232480"/>
            <a:ext cx="3149276" cy="4809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53606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1" y="0"/>
            <a:ext cx="8229600" cy="1206500"/>
          </a:xfrm>
        </p:spPr>
        <p:txBody>
          <a:bodyPr/>
          <a:lstStyle/>
          <a:p>
            <a:r>
              <a:rPr lang="en-US" dirty="0" smtClean="0"/>
              <a:t>WHAT TO DO</a:t>
            </a:r>
            <a:endParaRPr lang="en-US" dirty="0"/>
          </a:p>
        </p:txBody>
      </p:sp>
      <p:sp>
        <p:nvSpPr>
          <p:cNvPr id="5" name="TextBox 4"/>
          <p:cNvSpPr txBox="1"/>
          <p:nvPr/>
        </p:nvSpPr>
        <p:spPr>
          <a:xfrm>
            <a:off x="355538" y="1604277"/>
            <a:ext cx="8469429" cy="4216539"/>
          </a:xfrm>
          <a:prstGeom prst="rect">
            <a:avLst/>
          </a:prstGeom>
          <a:noFill/>
          <a:ln>
            <a:noFill/>
          </a:ln>
        </p:spPr>
        <p:txBody>
          <a:bodyPr wrap="square" rtlCol="0" anchor="ctr" anchorCtr="1">
            <a:spAutoFit/>
          </a:bodyPr>
          <a:lstStyle/>
          <a:p>
            <a:pPr algn="ctr"/>
            <a:r>
              <a:rPr lang="en-US" sz="2000" b="1" dirty="0" smtClean="0">
                <a:solidFill>
                  <a:schemeClr val="tx2"/>
                </a:solidFill>
              </a:rPr>
              <a:t>Carry an Overdose Response Kit!</a:t>
            </a:r>
            <a:endParaRPr lang="en-US" sz="2000" b="1" dirty="0">
              <a:solidFill>
                <a:schemeClr val="tx2"/>
              </a:solidFill>
            </a:endParaRPr>
          </a:p>
          <a:p>
            <a:endParaRPr lang="en-US" sz="2000" b="1" dirty="0" smtClean="0">
              <a:solidFill>
                <a:schemeClr val="tx2"/>
              </a:solidFill>
            </a:endParaRPr>
          </a:p>
          <a:p>
            <a:endParaRPr lang="en-US" sz="2000" b="1" dirty="0" smtClean="0">
              <a:solidFill>
                <a:schemeClr val="tx2"/>
              </a:solidFill>
            </a:endParaRPr>
          </a:p>
          <a:p>
            <a:pPr marL="285750" indent="-285750">
              <a:buFont typeface="Arial" panose="020B0604020202020204" pitchFamily="34" charset="0"/>
              <a:buChar char="•"/>
            </a:pPr>
            <a:endParaRPr lang="en-US" sz="2800" dirty="0" smtClean="0">
              <a:solidFill>
                <a:schemeClr val="tx2"/>
              </a:solidFill>
            </a:endParaRPr>
          </a:p>
          <a:p>
            <a:endParaRPr lang="en-US" sz="2000" dirty="0" smtClean="0"/>
          </a:p>
          <a:p>
            <a:endParaRPr lang="en-US" sz="2000" dirty="0"/>
          </a:p>
          <a:p>
            <a:endParaRPr lang="en-US" sz="2000" dirty="0" smtClean="0"/>
          </a:p>
          <a:p>
            <a:endParaRPr lang="en-US" sz="2000" dirty="0"/>
          </a:p>
          <a:p>
            <a:r>
              <a:rPr lang="en-US" sz="2000" dirty="0" smtClean="0"/>
              <a:t>Know </a:t>
            </a:r>
            <a:r>
              <a:rPr lang="en-US" sz="2000" dirty="0"/>
              <a:t>someone at risk of a drug overdose? Are you likely to witness a drug overdose </a:t>
            </a:r>
            <a:r>
              <a:rPr lang="en-US" dirty="0"/>
              <a:t>(e.g., someone you know, or known drug use in your area</a:t>
            </a:r>
            <a:r>
              <a:rPr lang="en-US" dirty="0" smtClean="0"/>
              <a:t>)</a:t>
            </a:r>
            <a:r>
              <a:rPr lang="en-US" sz="2000" dirty="0" smtClean="0"/>
              <a:t>?</a:t>
            </a:r>
            <a:endParaRPr lang="en-US" sz="2000" dirty="0"/>
          </a:p>
          <a:p>
            <a:pPr algn="ctr">
              <a:buClr>
                <a:srgbClr val="92D050"/>
              </a:buClr>
            </a:pPr>
            <a:r>
              <a:rPr lang="en-US" sz="2000" b="1" dirty="0"/>
              <a:t>Free Overdose Response Kits and training are available </a:t>
            </a:r>
            <a:endParaRPr lang="en-US" sz="2000" dirty="0" smtClean="0"/>
          </a:p>
          <a:p>
            <a:pPr>
              <a:buClr>
                <a:srgbClr val="92D050"/>
              </a:buClr>
            </a:pPr>
            <a:endParaRPr lang="en-US" sz="2000" dirty="0" smtClean="0"/>
          </a:p>
          <a:p>
            <a:pPr algn="ctr">
              <a:buClr>
                <a:srgbClr val="92D050"/>
              </a:buClr>
            </a:pPr>
            <a:r>
              <a:rPr lang="en-US" sz="2000" dirty="0" smtClean="0"/>
              <a:t>Find </a:t>
            </a:r>
            <a:r>
              <a:rPr lang="en-US" sz="2000" dirty="0"/>
              <a:t>a site near </a:t>
            </a:r>
            <a:r>
              <a:rPr lang="en-US" sz="2000" dirty="0" smtClean="0"/>
              <a:t>you at Drugsafe.ca  </a:t>
            </a:r>
            <a:endParaRPr lang="en-US" sz="2800" dirty="0" smtClean="0">
              <a:solidFill>
                <a:schemeClr val="tx2"/>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103" t="26540" r="9870" b="21443"/>
          <a:stretch/>
        </p:blipFill>
        <p:spPr>
          <a:xfrm>
            <a:off x="1790369" y="2042669"/>
            <a:ext cx="5599768" cy="1987378"/>
          </a:xfrm>
          <a:prstGeom prst="rect">
            <a:avLst/>
          </a:prstGeom>
        </p:spPr>
      </p:pic>
    </p:spTree>
    <p:extLst>
      <p:ext uri="{BB962C8B-B14F-4D97-AF65-F5344CB8AC3E}">
        <p14:creationId xmlns:p14="http://schemas.microsoft.com/office/powerpoint/2010/main" val="30295390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2"/>
            <a:ext cx="9144000" cy="1155699"/>
          </a:xfrm>
        </p:spPr>
        <p:txBody>
          <a:bodyPr/>
          <a:lstStyle/>
          <a:p>
            <a:pPr algn="ctr"/>
            <a:r>
              <a:rPr lang="en-CA" dirty="0" smtClean="0">
                <a:latin typeface="+mn-lt"/>
                <a:ea typeface="MS PGothic" charset="0"/>
              </a:rPr>
              <a:t>OVERDOSE RESPONSE KIT</a:t>
            </a:r>
            <a:endParaRPr lang="en-CA" dirty="0">
              <a:latin typeface="+mn-lt"/>
              <a:ea typeface="MS PGothic" charset="0"/>
            </a:endParaRPr>
          </a:p>
        </p:txBody>
      </p:sp>
      <p:sp>
        <p:nvSpPr>
          <p:cNvPr id="4099" name="Content Placeholder 2"/>
          <p:cNvSpPr>
            <a:spLocks noGrp="1"/>
          </p:cNvSpPr>
          <p:nvPr>
            <p:ph sz="half" idx="4294967295"/>
          </p:nvPr>
        </p:nvSpPr>
        <p:spPr>
          <a:xfrm>
            <a:off x="238126" y="1251154"/>
            <a:ext cx="8639175" cy="5187747"/>
          </a:xfrm>
        </p:spPr>
        <p:txBody>
          <a:bodyPr>
            <a:normAutofit/>
          </a:bodyPr>
          <a:lstStyle/>
          <a:p>
            <a:pPr marL="0" indent="0">
              <a:buFontTx/>
              <a:buNone/>
              <a:defRPr/>
            </a:pPr>
            <a:endParaRPr lang="en-CA" altLang="en-US" dirty="0" smtClean="0">
              <a:ea typeface="ＭＳ Ｐゴシック" charset="-128"/>
              <a:cs typeface="ＭＳ Ｐゴシック" charset="0"/>
            </a:endParaRPr>
          </a:p>
          <a:p>
            <a:pPr marL="0" indent="0">
              <a:buFontTx/>
              <a:buNone/>
              <a:defRPr/>
            </a:pPr>
            <a:r>
              <a:rPr lang="en-CA" altLang="en-US" dirty="0" smtClean="0">
                <a:ea typeface="ＭＳ Ｐゴシック" charset="-128"/>
                <a:cs typeface="ＭＳ Ｐゴシック" charset="0"/>
              </a:rPr>
              <a:t>Each kit contains: </a:t>
            </a:r>
            <a:r>
              <a:rPr lang="en-CA" altLang="en-US" sz="4000" dirty="0" smtClean="0">
                <a:ea typeface="ＭＳ Ｐゴシック" charset="-128"/>
                <a:cs typeface="ＭＳ Ｐゴシック" charset="0"/>
              </a:rPr>
              <a:t>	</a:t>
            </a:r>
          </a:p>
          <a:p>
            <a:pPr>
              <a:buClr>
                <a:srgbClr val="92D050"/>
              </a:buClr>
              <a:defRPr/>
            </a:pPr>
            <a:r>
              <a:rPr lang="en-CA" altLang="en-US" sz="2200" dirty="0" smtClean="0">
                <a:ea typeface="ＭＳ Ｐゴシック" charset="-128"/>
              </a:rPr>
              <a:t>3 vials naloxone (0.4mg/mL)</a:t>
            </a:r>
          </a:p>
          <a:p>
            <a:pPr>
              <a:buClr>
                <a:srgbClr val="92D050"/>
              </a:buClr>
              <a:defRPr/>
            </a:pPr>
            <a:r>
              <a:rPr lang="en-CA" altLang="en-US" sz="2200" dirty="0" smtClean="0">
                <a:ea typeface="ＭＳ Ｐゴシック" charset="-128"/>
              </a:rPr>
              <a:t>3 safety syringes with needles</a:t>
            </a:r>
          </a:p>
          <a:p>
            <a:pPr>
              <a:buClr>
                <a:srgbClr val="92D050"/>
              </a:buClr>
              <a:defRPr/>
            </a:pPr>
            <a:r>
              <a:rPr lang="en-CA" altLang="en-US" sz="2200" dirty="0" smtClean="0">
                <a:ea typeface="ＭＳ Ｐゴシック" charset="-128"/>
              </a:rPr>
              <a:t>3 alcohol swabs</a:t>
            </a:r>
          </a:p>
          <a:p>
            <a:pPr>
              <a:buClr>
                <a:srgbClr val="92D050"/>
              </a:buClr>
              <a:defRPr/>
            </a:pPr>
            <a:r>
              <a:rPr lang="en-CA" altLang="en-US" sz="2200" dirty="0" smtClean="0">
                <a:ea typeface="ＭＳ Ｐゴシック" charset="-128"/>
              </a:rPr>
              <a:t>1 pair gloves</a:t>
            </a:r>
          </a:p>
          <a:p>
            <a:pPr>
              <a:buClr>
                <a:srgbClr val="92D050"/>
              </a:buClr>
              <a:defRPr/>
            </a:pPr>
            <a:r>
              <a:rPr lang="en-CA" altLang="en-US" sz="2200" dirty="0" smtClean="0">
                <a:ea typeface="ＭＳ Ｐゴシック" charset="-128"/>
              </a:rPr>
              <a:t>One-way rescue breathing barrier mask </a:t>
            </a:r>
          </a:p>
          <a:p>
            <a:pPr>
              <a:buClr>
                <a:srgbClr val="92D050"/>
              </a:buClr>
              <a:defRPr/>
            </a:pPr>
            <a:r>
              <a:rPr lang="en-CA" altLang="en-US" sz="2200" dirty="0" smtClean="0">
                <a:ea typeface="ＭＳ Ｐゴシック" charset="-128"/>
              </a:rPr>
              <a:t>Kit information pamphlet</a:t>
            </a:r>
          </a:p>
          <a:p>
            <a:pPr marL="0" indent="0" algn="ctr">
              <a:buClr>
                <a:srgbClr val="92D050"/>
              </a:buClr>
              <a:buNone/>
              <a:defRPr/>
            </a:pPr>
            <a:r>
              <a:rPr lang="en-CA" altLang="en-US" sz="2200" b="1" dirty="0" smtClean="0">
                <a:ea typeface="ＭＳ Ｐゴシック" charset="-128"/>
              </a:rPr>
              <a:t>Always open the kit and check that all components are correct before handing it out.</a:t>
            </a:r>
            <a:endParaRPr lang="en-CA" altLang="en-US" sz="2200" dirty="0" smtClean="0">
              <a:ea typeface="ＭＳ Ｐゴシック" charset="-128"/>
            </a:endParaRPr>
          </a:p>
          <a:p>
            <a:pPr lvl="1">
              <a:buFont typeface="Arial" pitchFamily="34" charset="0"/>
              <a:buChar char="•"/>
              <a:defRPr/>
            </a:pPr>
            <a:endParaRPr lang="en-CA" altLang="en-US" sz="1800" dirty="0" smtClean="0">
              <a:ea typeface="ＭＳ Ｐゴシック" charset="-128"/>
            </a:endParaRPr>
          </a:p>
          <a:p>
            <a:pPr marL="457200" lvl="1" indent="0" algn="r">
              <a:buFontTx/>
              <a:buNone/>
              <a:defRPr/>
            </a:pPr>
            <a:endParaRPr lang="en-CA" altLang="en-US" sz="2000" dirty="0" smtClean="0">
              <a:ea typeface="ＭＳ Ｐゴシック" charset="-128"/>
            </a:endParaRPr>
          </a:p>
          <a:p>
            <a:pPr marL="457200" lvl="1" indent="0" algn="r">
              <a:buFontTx/>
              <a:buNone/>
              <a:defRPr/>
            </a:pPr>
            <a:endParaRPr lang="en-CA" altLang="en-US" sz="1800" dirty="0">
              <a:ea typeface="ＭＳ Ｐゴシック" charset="-128"/>
            </a:endParaRPr>
          </a:p>
        </p:txBody>
      </p:sp>
      <p:pic>
        <p:nvPicPr>
          <p:cNvPr id="2560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676" t="12413" r="15620" b="10538"/>
          <a:stretch/>
        </p:blipFill>
        <p:spPr bwMode="auto">
          <a:xfrm>
            <a:off x="4555081" y="1251153"/>
            <a:ext cx="4588919" cy="31364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6208427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a:xfrm>
            <a:off x="0" y="317457"/>
            <a:ext cx="9144000" cy="787444"/>
          </a:xfrm>
        </p:spPr>
        <p:txBody>
          <a:bodyPr/>
          <a:lstStyle/>
          <a:p>
            <a:pPr algn="ctr"/>
            <a:r>
              <a:rPr lang="en-US" sz="4200" dirty="0" smtClean="0">
                <a:latin typeface="+mn-lt"/>
                <a:ea typeface="MS PGothic" charset="0"/>
              </a:rPr>
              <a:t>OVERDOSE RESPONSE: </a:t>
            </a:r>
            <a:r>
              <a:rPr lang="en-US" sz="4200" b="1" dirty="0" smtClean="0">
                <a:solidFill>
                  <a:srgbClr val="92D050"/>
                </a:solidFill>
                <a:latin typeface="+mn-lt"/>
                <a:ea typeface="MS PGothic" charset="0"/>
              </a:rPr>
              <a:t>SAVE ME</a:t>
            </a:r>
            <a:endParaRPr lang="en-CA" sz="4200" b="1" dirty="0">
              <a:solidFill>
                <a:srgbClr val="92D050"/>
              </a:solidFill>
              <a:latin typeface="+mn-lt"/>
              <a:ea typeface="MS PGothic" charset="0"/>
            </a:endParaRPr>
          </a:p>
        </p:txBody>
      </p:sp>
      <p:sp>
        <p:nvSpPr>
          <p:cNvPr id="19459" name="Content Placeholder 1"/>
          <p:cNvSpPr>
            <a:spLocks noGrp="1"/>
          </p:cNvSpPr>
          <p:nvPr>
            <p:ph sz="half" idx="4294967295"/>
          </p:nvPr>
        </p:nvSpPr>
        <p:spPr>
          <a:xfrm>
            <a:off x="266700" y="1257301"/>
            <a:ext cx="8647152" cy="4957765"/>
          </a:xfrm>
          <a:prstGeom prst="rect">
            <a:avLst/>
          </a:prstGeom>
        </p:spPr>
        <p:txBody>
          <a:bodyPr>
            <a:normAutofit lnSpcReduction="10000"/>
          </a:bodyPr>
          <a:lstStyle/>
          <a:p>
            <a:pPr marL="0" indent="0">
              <a:lnSpc>
                <a:spcPct val="80000"/>
              </a:lnSpc>
              <a:buFont typeface="Wingdings 2" charset="0"/>
              <a:buNone/>
            </a:pPr>
            <a:r>
              <a:rPr lang="en-CA" sz="1900" b="1" dirty="0" smtClean="0">
                <a:ea typeface="MS PGothic" charset="0"/>
              </a:rPr>
              <a:t>Always perform a safety check of your surroundings for sharps, blood, or traces of drug that could pose a risk to you before responding to an overdose</a:t>
            </a:r>
          </a:p>
          <a:p>
            <a:pPr marL="0" indent="0">
              <a:lnSpc>
                <a:spcPct val="80000"/>
              </a:lnSpc>
              <a:buFont typeface="Wingdings 2" charset="0"/>
              <a:buNone/>
            </a:pPr>
            <a:r>
              <a:rPr lang="en-CA" sz="3700" b="1" dirty="0" smtClean="0">
                <a:solidFill>
                  <a:srgbClr val="92D050"/>
                </a:solidFill>
                <a:ea typeface="MS PGothic" charset="0"/>
              </a:rPr>
              <a:t>S</a:t>
            </a:r>
            <a:r>
              <a:rPr lang="en-CA" sz="2200" b="1" dirty="0" smtClean="0">
                <a:ea typeface="MS PGothic" charset="0"/>
              </a:rPr>
              <a:t>TIMULATE</a:t>
            </a:r>
            <a:r>
              <a:rPr lang="en-CA" sz="2200" dirty="0" smtClean="0">
                <a:ea typeface="MS PGothic" charset="0"/>
              </a:rPr>
              <a:t> </a:t>
            </a:r>
            <a:r>
              <a:rPr lang="en-CA" sz="2200" dirty="0">
                <a:ea typeface="MS PGothic" charset="0"/>
              </a:rPr>
              <a:t>– </a:t>
            </a:r>
            <a:r>
              <a:rPr lang="en-CA" sz="2200" dirty="0" smtClean="0">
                <a:ea typeface="MS PGothic" charset="0"/>
              </a:rPr>
              <a:t>Sternal rub. If unresponsive, call 911 for EMS.</a:t>
            </a:r>
            <a:endParaRPr lang="en-CA" sz="2200" dirty="0">
              <a:ea typeface="MS PGothic" charset="0"/>
            </a:endParaRPr>
          </a:p>
          <a:p>
            <a:pPr marL="0" indent="0">
              <a:lnSpc>
                <a:spcPct val="80000"/>
              </a:lnSpc>
              <a:buFont typeface="Wingdings 2" charset="0"/>
              <a:buNone/>
            </a:pPr>
            <a:r>
              <a:rPr lang="en-CA" sz="3700" b="1" dirty="0" smtClean="0">
                <a:solidFill>
                  <a:srgbClr val="92D050"/>
                </a:solidFill>
                <a:ea typeface="MS PGothic" charset="0"/>
              </a:rPr>
              <a:t>A</a:t>
            </a:r>
            <a:r>
              <a:rPr lang="en-CA" sz="2200" b="1" dirty="0" smtClean="0">
                <a:ea typeface="MS PGothic" charset="0"/>
              </a:rPr>
              <a:t>IRWAY</a:t>
            </a:r>
            <a:r>
              <a:rPr lang="en-CA" sz="2200" dirty="0" smtClean="0">
                <a:ea typeface="MS PGothic" charset="0"/>
              </a:rPr>
              <a:t> </a:t>
            </a:r>
            <a:r>
              <a:rPr lang="en-CA" sz="2200" dirty="0">
                <a:ea typeface="MS PGothic" charset="0"/>
              </a:rPr>
              <a:t>– </a:t>
            </a:r>
            <a:r>
              <a:rPr lang="en-CA" sz="2200" dirty="0" smtClean="0">
                <a:ea typeface="MS PGothic" charset="0"/>
              </a:rPr>
              <a:t>Are they breathing? Ensure airway is open </a:t>
            </a:r>
            <a:r>
              <a:rPr lang="en-CA" sz="2200" dirty="0">
                <a:ea typeface="MS PGothic" charset="0"/>
              </a:rPr>
              <a:t>and begin rescue breathing </a:t>
            </a:r>
            <a:r>
              <a:rPr lang="en-CA" sz="2200" dirty="0">
                <a:solidFill>
                  <a:srgbClr val="000000"/>
                </a:solidFill>
                <a:ea typeface="MS PGothic" charset="0"/>
              </a:rPr>
              <a:t>or </a:t>
            </a:r>
            <a:r>
              <a:rPr lang="en-CA" sz="2200" dirty="0" smtClean="0">
                <a:solidFill>
                  <a:srgbClr val="000000"/>
                </a:solidFill>
                <a:ea typeface="MS PGothic" charset="0"/>
              </a:rPr>
              <a:t>CPR if </a:t>
            </a:r>
            <a:r>
              <a:rPr lang="en-CA" sz="2200" dirty="0">
                <a:solidFill>
                  <a:srgbClr val="000000"/>
                </a:solidFill>
                <a:ea typeface="MS PGothic" charset="0"/>
              </a:rPr>
              <a:t>directed by 911 </a:t>
            </a:r>
            <a:r>
              <a:rPr lang="en-CA" sz="2200" dirty="0" smtClean="0">
                <a:solidFill>
                  <a:srgbClr val="000000"/>
                </a:solidFill>
                <a:ea typeface="MS PGothic" charset="0"/>
              </a:rPr>
              <a:t>dispatcher.</a:t>
            </a:r>
            <a:endParaRPr lang="en-CA" sz="2200" dirty="0">
              <a:ea typeface="MS PGothic" charset="0"/>
            </a:endParaRPr>
          </a:p>
          <a:p>
            <a:pPr marL="0" indent="0">
              <a:lnSpc>
                <a:spcPct val="80000"/>
              </a:lnSpc>
              <a:buFont typeface="Wingdings 2" charset="0"/>
              <a:buNone/>
            </a:pPr>
            <a:r>
              <a:rPr lang="en-CA" sz="3700" b="1" dirty="0" smtClean="0">
                <a:solidFill>
                  <a:srgbClr val="92D050"/>
                </a:solidFill>
                <a:ea typeface="MS PGothic" charset="0"/>
              </a:rPr>
              <a:t>V</a:t>
            </a:r>
            <a:r>
              <a:rPr lang="en-CA" sz="2200" b="1" dirty="0" smtClean="0">
                <a:ea typeface="MS PGothic" charset="0"/>
              </a:rPr>
              <a:t>ENTILATION</a:t>
            </a:r>
            <a:r>
              <a:rPr lang="en-CA" sz="2200" dirty="0" smtClean="0">
                <a:ea typeface="MS PGothic" charset="0"/>
              </a:rPr>
              <a:t> </a:t>
            </a:r>
            <a:r>
              <a:rPr lang="en-CA" sz="2200" dirty="0">
                <a:ea typeface="MS PGothic" charset="0"/>
              </a:rPr>
              <a:t>–</a:t>
            </a:r>
            <a:r>
              <a:rPr lang="en-CA" sz="2000" dirty="0">
                <a:solidFill>
                  <a:srgbClr val="000000"/>
                </a:solidFill>
                <a:ea typeface="MS PGothic" charset="0"/>
              </a:rPr>
              <a:t> </a:t>
            </a:r>
            <a:r>
              <a:rPr lang="en-US" sz="2200" dirty="0">
                <a:ea typeface="MS PGothic" charset="0"/>
              </a:rPr>
              <a:t>Give 1 breath every 5 </a:t>
            </a:r>
            <a:r>
              <a:rPr lang="en-US" sz="2200" dirty="0" smtClean="0">
                <a:ea typeface="MS PGothic" charset="0"/>
              </a:rPr>
              <a:t>seconds for 2 minutes. Chest </a:t>
            </a:r>
            <a:r>
              <a:rPr lang="en-US" sz="2200" dirty="0">
                <a:ea typeface="MS PGothic" charset="0"/>
              </a:rPr>
              <a:t>should rise with each </a:t>
            </a:r>
            <a:r>
              <a:rPr lang="en-US" sz="2200" dirty="0" smtClean="0">
                <a:ea typeface="MS PGothic" charset="0"/>
              </a:rPr>
              <a:t>breath.</a:t>
            </a:r>
            <a:endParaRPr lang="en-CA" sz="2200" dirty="0">
              <a:solidFill>
                <a:srgbClr val="000000"/>
              </a:solidFill>
              <a:ea typeface="MS PGothic" charset="0"/>
            </a:endParaRPr>
          </a:p>
          <a:p>
            <a:pPr marL="0" indent="0">
              <a:lnSpc>
                <a:spcPct val="80000"/>
              </a:lnSpc>
              <a:buFont typeface="Wingdings 2" charset="0"/>
              <a:buNone/>
            </a:pPr>
            <a:r>
              <a:rPr lang="en-CA" sz="3700" b="1" dirty="0" smtClean="0">
                <a:solidFill>
                  <a:srgbClr val="92D050"/>
                </a:solidFill>
                <a:ea typeface="MS PGothic" charset="0"/>
              </a:rPr>
              <a:t>E</a:t>
            </a:r>
            <a:r>
              <a:rPr lang="en-CA" sz="2200" b="1" dirty="0" smtClean="0">
                <a:ea typeface="MS PGothic" charset="0"/>
              </a:rPr>
              <a:t>VALUATE</a:t>
            </a:r>
            <a:r>
              <a:rPr lang="en-CA" sz="2200" dirty="0" smtClean="0">
                <a:ea typeface="MS PGothic" charset="0"/>
              </a:rPr>
              <a:t> </a:t>
            </a:r>
            <a:r>
              <a:rPr lang="en-CA" sz="2200" dirty="0">
                <a:ea typeface="MS PGothic" charset="0"/>
              </a:rPr>
              <a:t>the </a:t>
            </a:r>
            <a:r>
              <a:rPr lang="en-CA" sz="2200" dirty="0" smtClean="0">
                <a:ea typeface="MS PGothic" charset="0"/>
              </a:rPr>
              <a:t>situation for changes. If no change, inject naloxone.</a:t>
            </a:r>
            <a:endParaRPr lang="en-CA" sz="2200" dirty="0">
              <a:ea typeface="MS PGothic" charset="0"/>
            </a:endParaRPr>
          </a:p>
          <a:p>
            <a:pPr marL="0" indent="0">
              <a:lnSpc>
                <a:spcPct val="80000"/>
              </a:lnSpc>
              <a:buFont typeface="Wingdings 2" charset="0"/>
              <a:buNone/>
            </a:pPr>
            <a:r>
              <a:rPr lang="en-CA" sz="3700" b="1" dirty="0" smtClean="0">
                <a:solidFill>
                  <a:srgbClr val="92D050"/>
                </a:solidFill>
                <a:ea typeface="MS PGothic" charset="0"/>
              </a:rPr>
              <a:t>M</a:t>
            </a:r>
            <a:r>
              <a:rPr lang="en-CA" sz="2200" b="1" dirty="0" smtClean="0">
                <a:ea typeface="MS PGothic" charset="0"/>
              </a:rPr>
              <a:t>USCULAR INJECTION </a:t>
            </a:r>
            <a:r>
              <a:rPr lang="en-CA" sz="2200" dirty="0" smtClean="0">
                <a:ea typeface="MS PGothic" charset="0"/>
              </a:rPr>
              <a:t>– </a:t>
            </a:r>
            <a:r>
              <a:rPr lang="en-US" sz="2200" dirty="0" smtClean="0">
                <a:ea typeface="MS PGothic" charset="0"/>
              </a:rPr>
              <a:t>Inject 1 dose naloxone to middle outer thigh. Onset of effects is 2-5 minutes. Continue to ventilate.</a:t>
            </a:r>
            <a:endParaRPr lang="en-US" sz="2200" dirty="0">
              <a:ea typeface="MS PGothic" charset="0"/>
            </a:endParaRPr>
          </a:p>
          <a:p>
            <a:pPr marL="0" indent="0">
              <a:lnSpc>
                <a:spcPct val="80000"/>
              </a:lnSpc>
              <a:buFont typeface="Wingdings 2" charset="0"/>
              <a:buNone/>
            </a:pPr>
            <a:r>
              <a:rPr lang="en-CA" sz="3700" b="1" dirty="0" smtClean="0">
                <a:solidFill>
                  <a:srgbClr val="92D050"/>
                </a:solidFill>
                <a:ea typeface="MS PGothic" charset="0"/>
              </a:rPr>
              <a:t>E</a:t>
            </a:r>
            <a:r>
              <a:rPr lang="en-CA" sz="2200" b="1" dirty="0" smtClean="0">
                <a:ea typeface="MS PGothic" charset="0"/>
              </a:rPr>
              <a:t>VALUATE </a:t>
            </a:r>
            <a:r>
              <a:rPr lang="en-CA" sz="2200" dirty="0">
                <a:ea typeface="MS PGothic" charset="0"/>
              </a:rPr>
              <a:t>again – </a:t>
            </a:r>
            <a:r>
              <a:rPr lang="en-CA" sz="2200" dirty="0">
                <a:solidFill>
                  <a:srgbClr val="000000"/>
                </a:solidFill>
                <a:ea typeface="MS PGothic" charset="0"/>
              </a:rPr>
              <a:t>A</a:t>
            </a:r>
            <a:r>
              <a:rPr lang="en-CA" sz="2200" dirty="0">
                <a:ea typeface="MS PGothic" charset="0"/>
              </a:rPr>
              <a:t>dminister another dose of naloxone </a:t>
            </a:r>
            <a:r>
              <a:rPr lang="en-CA" sz="2200" dirty="0" smtClean="0">
                <a:ea typeface="MS PGothic" charset="0"/>
              </a:rPr>
              <a:t>as needed and </a:t>
            </a:r>
            <a:r>
              <a:rPr lang="en-CA" sz="2200" dirty="0">
                <a:ea typeface="MS PGothic" charset="0"/>
              </a:rPr>
              <a:t>continue with </a:t>
            </a:r>
            <a:r>
              <a:rPr lang="en-CA" sz="2200" dirty="0" smtClean="0">
                <a:ea typeface="MS PGothic" charset="0"/>
              </a:rPr>
              <a:t>ventilation until EMS arrives.</a:t>
            </a:r>
            <a:endParaRPr lang="en-CA" sz="2200" dirty="0">
              <a:ea typeface="MS PGothic" charset="0"/>
            </a:endParaRPr>
          </a:p>
          <a:p>
            <a:pPr marL="0" indent="0" algn="ctr">
              <a:lnSpc>
                <a:spcPct val="80000"/>
              </a:lnSpc>
              <a:buFont typeface="Wingdings 2" charset="0"/>
              <a:buNone/>
            </a:pPr>
            <a:endParaRPr lang="en-CA" sz="1800" b="1" dirty="0">
              <a:latin typeface="Cambria Math" charset="0"/>
              <a:ea typeface="MS PGothic" charset="0"/>
            </a:endParaRPr>
          </a:p>
          <a:p>
            <a:pPr marL="0" indent="0" algn="ctr">
              <a:lnSpc>
                <a:spcPct val="80000"/>
              </a:lnSpc>
              <a:buFont typeface="Wingdings 2" charset="0"/>
              <a:buNone/>
            </a:pPr>
            <a:endParaRPr lang="en-CA" sz="2000" b="1" dirty="0">
              <a:latin typeface="Cambria Math" charset="0"/>
              <a:ea typeface="MS PGothic" charset="0"/>
            </a:endParaRPr>
          </a:p>
        </p:txBody>
      </p:sp>
    </p:spTree>
    <p:extLst>
      <p:ext uri="{BB962C8B-B14F-4D97-AF65-F5344CB8AC3E}">
        <p14:creationId xmlns:p14="http://schemas.microsoft.com/office/powerpoint/2010/main" val="9567905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p:cNvSpPr>
            <a:spLocks noGrp="1"/>
          </p:cNvSpPr>
          <p:nvPr>
            <p:ph type="title"/>
          </p:nvPr>
        </p:nvSpPr>
        <p:spPr>
          <a:xfrm>
            <a:off x="0" y="1"/>
            <a:ext cx="9144000" cy="1232479"/>
          </a:xfrm>
        </p:spPr>
        <p:txBody>
          <a:bodyPr/>
          <a:lstStyle/>
          <a:p>
            <a:pPr indent="0" algn="ctr"/>
            <a:r>
              <a:rPr lang="en-CA" b="1" dirty="0">
                <a:solidFill>
                  <a:srgbClr val="92D050"/>
                </a:solidFill>
                <a:latin typeface="+mn-lt"/>
                <a:ea typeface="MS PGothic" charset="0"/>
              </a:rPr>
              <a:t>S</a:t>
            </a:r>
            <a:r>
              <a:rPr lang="en-CA" dirty="0">
                <a:latin typeface="+mn-lt"/>
                <a:ea typeface="MS PGothic" charset="0"/>
              </a:rPr>
              <a:t>TIMULATE</a:t>
            </a:r>
          </a:p>
        </p:txBody>
      </p:sp>
      <p:sp>
        <p:nvSpPr>
          <p:cNvPr id="2" name="Content Placeholder 6"/>
          <p:cNvSpPr>
            <a:spLocks noGrp="1"/>
          </p:cNvSpPr>
          <p:nvPr>
            <p:ph sz="half" idx="4294967295"/>
          </p:nvPr>
        </p:nvSpPr>
        <p:spPr>
          <a:xfrm>
            <a:off x="415925" y="1232480"/>
            <a:ext cx="8286750" cy="5490135"/>
          </a:xfrm>
          <a:prstGeom prst="rect">
            <a:avLst/>
          </a:prstGeom>
        </p:spPr>
        <p:txBody>
          <a:bodyPr/>
          <a:lstStyle/>
          <a:p>
            <a:pPr marL="0" indent="0" algn="ctr">
              <a:lnSpc>
                <a:spcPct val="90000"/>
              </a:lnSpc>
              <a:buFont typeface="Wingdings 2" charset="0"/>
              <a:buNone/>
            </a:pPr>
            <a:r>
              <a:rPr lang="en-CA" sz="2600" dirty="0">
                <a:ea typeface="MS PGothic" charset="0"/>
              </a:rPr>
              <a:t>Can you wake the person? </a:t>
            </a:r>
            <a:endParaRPr lang="en-CA" sz="2600" dirty="0" smtClean="0">
              <a:ea typeface="MS PGothic" charset="0"/>
            </a:endParaRPr>
          </a:p>
          <a:p>
            <a:pPr marL="0" indent="0" algn="ctr">
              <a:lnSpc>
                <a:spcPct val="90000"/>
              </a:lnSpc>
              <a:buFont typeface="Wingdings 2" charset="0"/>
              <a:buNone/>
            </a:pPr>
            <a:r>
              <a:rPr lang="en-CA" sz="2600" dirty="0" smtClean="0">
                <a:ea typeface="MS PGothic" charset="0"/>
              </a:rPr>
              <a:t>Do </a:t>
            </a:r>
            <a:r>
              <a:rPr lang="en-CA" sz="2600" dirty="0">
                <a:ea typeface="MS PGothic" charset="0"/>
              </a:rPr>
              <a:t>they respond to stimulus? </a:t>
            </a:r>
            <a:endParaRPr lang="en-CA" sz="2600" dirty="0" smtClean="0">
              <a:ea typeface="MS PGothic" charset="0"/>
            </a:endParaRPr>
          </a:p>
          <a:p>
            <a:pPr marL="0" indent="0" algn="ctr">
              <a:lnSpc>
                <a:spcPct val="90000"/>
              </a:lnSpc>
              <a:buFont typeface="Wingdings 2" charset="0"/>
              <a:buNone/>
            </a:pPr>
            <a:r>
              <a:rPr lang="en-CA" sz="2600" b="1" dirty="0" smtClean="0">
                <a:ea typeface="MS PGothic" charset="0"/>
              </a:rPr>
              <a:t>If </a:t>
            </a:r>
            <a:r>
              <a:rPr lang="en-CA" sz="2600" b="1" dirty="0">
                <a:ea typeface="MS PGothic" charset="0"/>
              </a:rPr>
              <a:t>not – </a:t>
            </a:r>
            <a:r>
              <a:rPr lang="en-CA" sz="2600" b="1" dirty="0">
                <a:solidFill>
                  <a:srgbClr val="FF0000"/>
                </a:solidFill>
                <a:ea typeface="MS PGothic" charset="0"/>
              </a:rPr>
              <a:t>CALL </a:t>
            </a:r>
            <a:r>
              <a:rPr lang="en-CA" sz="2600" b="1" dirty="0" smtClean="0">
                <a:solidFill>
                  <a:srgbClr val="FF0000"/>
                </a:solidFill>
                <a:ea typeface="MS PGothic" charset="0"/>
              </a:rPr>
              <a:t>911</a:t>
            </a:r>
            <a:endParaRPr lang="en-CA" sz="2600" b="1" dirty="0">
              <a:ea typeface="MS PGothic" charset="0"/>
            </a:endParaRPr>
          </a:p>
          <a:p>
            <a:pPr>
              <a:lnSpc>
                <a:spcPct val="90000"/>
              </a:lnSpc>
            </a:pPr>
            <a:r>
              <a:rPr lang="en-CA" sz="2400" dirty="0">
                <a:ea typeface="MS PGothic" charset="0"/>
              </a:rPr>
              <a:t>Answer the dispatcher’s questions briefly and clearly</a:t>
            </a:r>
          </a:p>
          <a:p>
            <a:pPr>
              <a:lnSpc>
                <a:spcPct val="90000"/>
              </a:lnSpc>
            </a:pPr>
            <a:r>
              <a:rPr lang="en-CA" sz="2400" dirty="0" smtClean="0">
                <a:ea typeface="MS PGothic" charset="0"/>
              </a:rPr>
              <a:t>Tell the dispatcher that you need EMS for a person who is unresponsive/unconscious and not breathing</a:t>
            </a:r>
          </a:p>
          <a:p>
            <a:pPr>
              <a:lnSpc>
                <a:spcPct val="90000"/>
              </a:lnSpc>
            </a:pPr>
            <a:r>
              <a:rPr lang="en-CA" sz="2400" dirty="0" smtClean="0">
                <a:ea typeface="MS PGothic" charset="0"/>
              </a:rPr>
              <a:t>Describe the situation and follow the dispatcher’s directions</a:t>
            </a:r>
            <a:endParaRPr lang="en-CA" sz="2400" dirty="0">
              <a:ea typeface="MS PGothic" charset="0"/>
            </a:endParaRPr>
          </a:p>
          <a:p>
            <a:pPr>
              <a:lnSpc>
                <a:spcPct val="90000"/>
              </a:lnSpc>
            </a:pPr>
            <a:r>
              <a:rPr lang="en-CA" sz="2400" dirty="0">
                <a:ea typeface="MS PGothic" charset="0"/>
              </a:rPr>
              <a:t>When EMS arrives, tell them </a:t>
            </a:r>
            <a:r>
              <a:rPr lang="en-CA" sz="2400" dirty="0" smtClean="0">
                <a:ea typeface="MS PGothic" charset="0"/>
              </a:rPr>
              <a:t>what you </a:t>
            </a:r>
            <a:r>
              <a:rPr lang="en-CA" sz="2400" dirty="0">
                <a:ea typeface="MS PGothic" charset="0"/>
              </a:rPr>
              <a:t>know</a:t>
            </a:r>
          </a:p>
          <a:p>
            <a:pPr marL="685800" lvl="1">
              <a:lnSpc>
                <a:spcPct val="90000"/>
              </a:lnSpc>
              <a:buClr>
                <a:srgbClr val="92D050"/>
              </a:buClr>
            </a:pPr>
            <a:r>
              <a:rPr lang="en-CA" sz="2200" dirty="0">
                <a:ea typeface="MS PGothic" charset="0"/>
              </a:rPr>
              <a:t>What they took, how much and when</a:t>
            </a:r>
          </a:p>
          <a:p>
            <a:pPr marL="685800" lvl="1">
              <a:lnSpc>
                <a:spcPct val="90000"/>
              </a:lnSpc>
              <a:buClr>
                <a:srgbClr val="92D050"/>
              </a:buClr>
            </a:pPr>
            <a:r>
              <a:rPr lang="en-CA" sz="2200" dirty="0">
                <a:ea typeface="MS PGothic" charset="0"/>
              </a:rPr>
              <a:t>How long you have been giving rescue breaths or CPR</a:t>
            </a:r>
          </a:p>
          <a:p>
            <a:pPr marL="685800" lvl="1">
              <a:lnSpc>
                <a:spcPct val="90000"/>
              </a:lnSpc>
              <a:buClr>
                <a:srgbClr val="92D050"/>
              </a:buClr>
            </a:pPr>
            <a:r>
              <a:rPr lang="en-CA" sz="2200" dirty="0">
                <a:ea typeface="MS PGothic" charset="0"/>
              </a:rPr>
              <a:t>If you gave </a:t>
            </a:r>
            <a:r>
              <a:rPr lang="en-CA" sz="2200" dirty="0" smtClean="0">
                <a:ea typeface="MS PGothic" charset="0"/>
              </a:rPr>
              <a:t>naloxone, </a:t>
            </a:r>
            <a:r>
              <a:rPr lang="en-CA" sz="2200" dirty="0">
                <a:ea typeface="MS PGothic" charset="0"/>
              </a:rPr>
              <a:t>how many doses and when</a:t>
            </a:r>
          </a:p>
          <a:p>
            <a:pPr lvl="1" indent="-342900">
              <a:lnSpc>
                <a:spcPct val="90000"/>
              </a:lnSpc>
              <a:buFontTx/>
              <a:buNone/>
            </a:pPr>
            <a:endParaRPr lang="en-CA" dirty="0">
              <a:latin typeface="Cambria Math" charset="0"/>
              <a:ea typeface="MS PGothic" charset="0"/>
            </a:endParaRPr>
          </a:p>
        </p:txBody>
      </p:sp>
    </p:spTree>
    <p:extLst>
      <p:ext uri="{BB962C8B-B14F-4D97-AF65-F5344CB8AC3E}">
        <p14:creationId xmlns:p14="http://schemas.microsoft.com/office/powerpoint/2010/main" val="4062079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438" t="5941" r="7796" b="4353"/>
          <a:stretch/>
        </p:blipFill>
        <p:spPr>
          <a:xfrm>
            <a:off x="7161556" y="2400300"/>
            <a:ext cx="1790389" cy="1917700"/>
          </a:xfrm>
          <a:prstGeom prst="rect">
            <a:avLst/>
          </a:prstGeom>
        </p:spPr>
      </p:pic>
      <p:sp>
        <p:nvSpPr>
          <p:cNvPr id="21506" name="Content Placeholder 2"/>
          <p:cNvSpPr>
            <a:spLocks noGrp="1"/>
          </p:cNvSpPr>
          <p:nvPr>
            <p:ph idx="1"/>
          </p:nvPr>
        </p:nvSpPr>
        <p:spPr>
          <a:xfrm>
            <a:off x="242782" y="1308100"/>
            <a:ext cx="8505999" cy="5143500"/>
          </a:xfrm>
        </p:spPr>
        <p:txBody>
          <a:bodyPr>
            <a:normAutofit lnSpcReduction="10000"/>
          </a:bodyPr>
          <a:lstStyle/>
          <a:p>
            <a:pPr marL="0" indent="0" algn="ctr">
              <a:buFontTx/>
              <a:buNone/>
            </a:pPr>
            <a:r>
              <a:rPr lang="en-CA" sz="2600" dirty="0">
                <a:ea typeface="MS PGothic" charset="0"/>
              </a:rPr>
              <a:t>If they are unresponsive and not breathing, </a:t>
            </a:r>
            <a:r>
              <a:rPr lang="en-CA" sz="2600" dirty="0" smtClean="0">
                <a:ea typeface="MS PGothic" charset="0"/>
              </a:rPr>
              <a:t>start </a:t>
            </a:r>
            <a:r>
              <a:rPr lang="en-CA" sz="2600" dirty="0">
                <a:ea typeface="MS PGothic" charset="0"/>
              </a:rPr>
              <a:t>rescue breathing or initiate CPR </a:t>
            </a:r>
            <a:r>
              <a:rPr lang="en-CA" sz="2600" dirty="0" smtClean="0">
                <a:ea typeface="MS PGothic" charset="0"/>
              </a:rPr>
              <a:t>as directed </a:t>
            </a:r>
            <a:r>
              <a:rPr lang="en-CA" sz="2600" dirty="0">
                <a:ea typeface="MS PGothic" charset="0"/>
              </a:rPr>
              <a:t>by 911 </a:t>
            </a:r>
            <a:r>
              <a:rPr lang="en-CA" sz="2600" dirty="0" smtClean="0">
                <a:ea typeface="MS PGothic" charset="0"/>
              </a:rPr>
              <a:t>dispatcher</a:t>
            </a:r>
            <a:endParaRPr lang="en-CA" b="1" dirty="0">
              <a:solidFill>
                <a:srgbClr val="000000"/>
              </a:solidFill>
              <a:ea typeface="MS PGothic" charset="0"/>
            </a:endParaRPr>
          </a:p>
          <a:p>
            <a:r>
              <a:rPr lang="en-CA" sz="2400" dirty="0" smtClean="0">
                <a:ea typeface="MS PGothic" charset="0"/>
              </a:rPr>
              <a:t>Place them on their back and tilt their head back and    their chin up to open the airway and check to see               if there is anything in their mouth blocking their          airway</a:t>
            </a:r>
          </a:p>
          <a:p>
            <a:r>
              <a:rPr lang="en-CA" sz="2400" dirty="0" smtClean="0">
                <a:ea typeface="MS PGothic" charset="0"/>
              </a:rPr>
              <a:t>Use your barrier mask from the kit to cover their         mouth</a:t>
            </a:r>
          </a:p>
          <a:p>
            <a:r>
              <a:rPr lang="en-CA" sz="2400" dirty="0" smtClean="0">
                <a:ea typeface="MS PGothic" charset="0"/>
              </a:rPr>
              <a:t>Plug their nose with one hand, and give 2 regular breaths through the mouthpiece. Their chest should rise.</a:t>
            </a:r>
          </a:p>
          <a:p>
            <a:r>
              <a:rPr lang="en-CA" sz="2400" dirty="0" smtClean="0">
                <a:ea typeface="MS PGothic" charset="0"/>
              </a:rPr>
              <a:t>If you don’t see their chest rise, tilt the head back more and make sure that you’re plugging their nose and covering the mouth to create a seal with the mask</a:t>
            </a:r>
            <a:endParaRPr lang="en-CA" sz="2400" dirty="0">
              <a:ea typeface="MS PGothic" charset="0"/>
            </a:endParaRPr>
          </a:p>
        </p:txBody>
      </p:sp>
      <p:sp>
        <p:nvSpPr>
          <p:cNvPr id="21507" name="Title 1"/>
          <p:cNvSpPr>
            <a:spLocks noGrp="1"/>
          </p:cNvSpPr>
          <p:nvPr>
            <p:ph type="title"/>
          </p:nvPr>
        </p:nvSpPr>
        <p:spPr>
          <a:xfrm>
            <a:off x="0" y="1"/>
            <a:ext cx="9144000" cy="1155701"/>
          </a:xfrm>
        </p:spPr>
        <p:txBody>
          <a:bodyPr/>
          <a:lstStyle/>
          <a:p>
            <a:r>
              <a:rPr lang="en-CA" sz="4000" u="sng" dirty="0">
                <a:latin typeface="Cambria Math" charset="0"/>
                <a:ea typeface="MS PGothic" charset="0"/>
              </a:rPr>
              <a:t/>
            </a:r>
            <a:br>
              <a:rPr lang="en-CA" sz="4000" u="sng" dirty="0">
                <a:latin typeface="Cambria Math" charset="0"/>
                <a:ea typeface="MS PGothic" charset="0"/>
              </a:rPr>
            </a:br>
            <a:r>
              <a:rPr lang="en-CA" sz="4000" u="sng" dirty="0" smtClean="0">
                <a:latin typeface="Cambria Math" charset="0"/>
                <a:ea typeface="MS PGothic" charset="0"/>
              </a:rPr>
              <a:t/>
            </a:r>
            <a:br>
              <a:rPr lang="en-CA" sz="4000" u="sng" dirty="0" smtClean="0">
                <a:latin typeface="Cambria Math" charset="0"/>
                <a:ea typeface="MS PGothic" charset="0"/>
              </a:rPr>
            </a:br>
            <a:r>
              <a:rPr lang="en-CA" sz="4000" u="sng" dirty="0">
                <a:latin typeface="Cambria Math" charset="0"/>
                <a:ea typeface="MS PGothic" charset="0"/>
              </a:rPr>
              <a:t/>
            </a:r>
            <a:br>
              <a:rPr lang="en-CA" sz="4000" u="sng" dirty="0">
                <a:latin typeface="Cambria Math" charset="0"/>
                <a:ea typeface="MS PGothic" charset="0"/>
              </a:rPr>
            </a:br>
            <a:r>
              <a:rPr lang="en-CA" b="1" dirty="0">
                <a:solidFill>
                  <a:srgbClr val="92D050"/>
                </a:solidFill>
                <a:latin typeface="+mn-lt"/>
                <a:ea typeface="MS PGothic" charset="0"/>
              </a:rPr>
              <a:t>A</a:t>
            </a:r>
            <a:r>
              <a:rPr lang="en-CA" dirty="0">
                <a:latin typeface="+mn-lt"/>
                <a:ea typeface="MS PGothic" charset="0"/>
              </a:rPr>
              <a:t>IRWAY</a:t>
            </a:r>
            <a:br>
              <a:rPr lang="en-CA" dirty="0">
                <a:latin typeface="+mn-lt"/>
                <a:ea typeface="MS PGothic" charset="0"/>
              </a:rPr>
            </a:br>
            <a:r>
              <a:rPr lang="en-CA" dirty="0">
                <a:latin typeface="Cambria Math" charset="0"/>
                <a:ea typeface="MS PGothic" charset="0"/>
              </a:rPr>
              <a:t/>
            </a:r>
            <a:br>
              <a:rPr lang="en-CA" dirty="0">
                <a:latin typeface="Cambria Math" charset="0"/>
                <a:ea typeface="MS PGothic" charset="0"/>
              </a:rPr>
            </a:br>
            <a:endParaRPr lang="en-CA" dirty="0">
              <a:latin typeface="+mn-lt"/>
              <a:ea typeface="MS PGothic" charset="0"/>
            </a:endParaRPr>
          </a:p>
        </p:txBody>
      </p:sp>
    </p:spTree>
    <p:extLst>
      <p:ext uri="{BB962C8B-B14F-4D97-AF65-F5344CB8AC3E}">
        <p14:creationId xmlns:p14="http://schemas.microsoft.com/office/powerpoint/2010/main" val="316701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242782" y="1155701"/>
            <a:ext cx="8665439" cy="5257799"/>
          </a:xfrm>
        </p:spPr>
        <p:txBody>
          <a:bodyPr>
            <a:normAutofit/>
          </a:bodyPr>
          <a:lstStyle/>
          <a:p>
            <a:pPr marL="0" indent="0">
              <a:buNone/>
            </a:pPr>
            <a:endParaRPr lang="en-CA" b="1" dirty="0" smtClean="0">
              <a:ea typeface="MS PGothic" charset="0"/>
            </a:endParaRPr>
          </a:p>
          <a:p>
            <a:pPr marL="0" indent="0" algn="ctr">
              <a:buNone/>
            </a:pPr>
            <a:r>
              <a:rPr lang="en-CA" sz="2200" b="1" dirty="0" smtClean="0">
                <a:ea typeface="MS PGothic" charset="0"/>
              </a:rPr>
              <a:t>Give </a:t>
            </a:r>
            <a:r>
              <a:rPr lang="en-CA" sz="2200" b="1" dirty="0">
                <a:ea typeface="MS PGothic" charset="0"/>
              </a:rPr>
              <a:t>one </a:t>
            </a:r>
            <a:r>
              <a:rPr lang="en-CA" sz="2200" b="1" dirty="0" smtClean="0">
                <a:ea typeface="MS PGothic" charset="0"/>
              </a:rPr>
              <a:t>rescue breath </a:t>
            </a:r>
            <a:r>
              <a:rPr lang="en-CA" sz="2200" b="1" dirty="0">
                <a:ea typeface="MS PGothic" charset="0"/>
              </a:rPr>
              <a:t>every 5 </a:t>
            </a:r>
            <a:r>
              <a:rPr lang="en-CA" sz="2200" b="1" dirty="0" smtClean="0">
                <a:ea typeface="MS PGothic" charset="0"/>
              </a:rPr>
              <a:t>seconds for 2 minutes</a:t>
            </a:r>
          </a:p>
          <a:p>
            <a:endParaRPr lang="en-CA" b="1" dirty="0">
              <a:ea typeface="MS PGothic" charset="0"/>
            </a:endParaRPr>
          </a:p>
          <a:p>
            <a:endParaRPr lang="en-CA" b="1" dirty="0">
              <a:ea typeface="MS PGothic" charset="0"/>
            </a:endParaRPr>
          </a:p>
        </p:txBody>
      </p:sp>
      <p:sp>
        <p:nvSpPr>
          <p:cNvPr id="21507" name="Title 1"/>
          <p:cNvSpPr>
            <a:spLocks noGrp="1"/>
          </p:cNvSpPr>
          <p:nvPr>
            <p:ph type="title"/>
          </p:nvPr>
        </p:nvSpPr>
        <p:spPr>
          <a:xfrm>
            <a:off x="0" y="1"/>
            <a:ext cx="9144000" cy="1155701"/>
          </a:xfrm>
        </p:spPr>
        <p:txBody>
          <a:bodyPr/>
          <a:lstStyle/>
          <a:p>
            <a:pPr indent="0" algn="ctr"/>
            <a:r>
              <a:rPr lang="en-CA" sz="4000" u="sng" dirty="0">
                <a:latin typeface="Cambria Math" charset="0"/>
                <a:ea typeface="MS PGothic" charset="0"/>
              </a:rPr>
              <a:t/>
            </a:r>
            <a:br>
              <a:rPr lang="en-CA" sz="4000" u="sng" dirty="0">
                <a:latin typeface="Cambria Math" charset="0"/>
                <a:ea typeface="MS PGothic" charset="0"/>
              </a:rPr>
            </a:br>
            <a:r>
              <a:rPr lang="en-CA" sz="4000" u="sng" dirty="0" smtClean="0">
                <a:latin typeface="Cambria Math" charset="0"/>
                <a:ea typeface="MS PGothic" charset="0"/>
              </a:rPr>
              <a:t/>
            </a:r>
            <a:br>
              <a:rPr lang="en-CA" sz="4000" u="sng" dirty="0" smtClean="0">
                <a:latin typeface="Cambria Math" charset="0"/>
                <a:ea typeface="MS PGothic" charset="0"/>
              </a:rPr>
            </a:br>
            <a:r>
              <a:rPr lang="en-CA" sz="4000" u="sng" dirty="0">
                <a:latin typeface="Cambria Math" charset="0"/>
                <a:ea typeface="MS PGothic" charset="0"/>
              </a:rPr>
              <a:t/>
            </a:r>
            <a:br>
              <a:rPr lang="en-CA" sz="4000" u="sng" dirty="0">
                <a:latin typeface="Cambria Math" charset="0"/>
                <a:ea typeface="MS PGothic" charset="0"/>
              </a:rPr>
            </a:br>
            <a:r>
              <a:rPr lang="en-CA" dirty="0">
                <a:latin typeface="Cambria Math" charset="0"/>
                <a:ea typeface="MS PGothic" charset="0"/>
              </a:rPr>
              <a:t/>
            </a:r>
            <a:br>
              <a:rPr lang="en-CA" dirty="0">
                <a:latin typeface="Cambria Math" charset="0"/>
                <a:ea typeface="MS PGothic" charset="0"/>
              </a:rPr>
            </a:br>
            <a:r>
              <a:rPr lang="en-CA" b="1" dirty="0" smtClean="0">
                <a:solidFill>
                  <a:srgbClr val="92D050"/>
                </a:solidFill>
                <a:latin typeface="+mn-lt"/>
                <a:ea typeface="MS PGothic" charset="0"/>
              </a:rPr>
              <a:t>V</a:t>
            </a:r>
            <a:r>
              <a:rPr lang="en-CA" dirty="0" smtClean="0">
                <a:latin typeface="+mn-lt"/>
                <a:ea typeface="MS PGothic" charset="0"/>
              </a:rPr>
              <a:t>ENTILATION</a:t>
            </a:r>
            <a:br>
              <a:rPr lang="en-CA" dirty="0" smtClean="0">
                <a:latin typeface="+mn-lt"/>
                <a:ea typeface="MS PGothic" charset="0"/>
              </a:rPr>
            </a:br>
            <a:r>
              <a:rPr lang="en-CA" dirty="0" smtClean="0">
                <a:latin typeface="+mn-lt"/>
                <a:ea typeface="MS PGothic" charset="0"/>
              </a:rPr>
              <a:t/>
            </a:r>
            <a:br>
              <a:rPr lang="en-CA" dirty="0" smtClean="0">
                <a:latin typeface="+mn-lt"/>
                <a:ea typeface="MS PGothic" charset="0"/>
              </a:rPr>
            </a:br>
            <a:endParaRPr lang="en-CA" dirty="0">
              <a:latin typeface="+mn-lt"/>
              <a:ea typeface="MS PGothic"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123" y="2311402"/>
            <a:ext cx="7356230" cy="2527298"/>
          </a:xfrm>
          <a:prstGeom prst="rect">
            <a:avLst/>
          </a:prstGeom>
        </p:spPr>
      </p:pic>
    </p:spTree>
    <p:extLst>
      <p:ext uri="{BB962C8B-B14F-4D97-AF65-F5344CB8AC3E}">
        <p14:creationId xmlns:p14="http://schemas.microsoft.com/office/powerpoint/2010/main" val="9529477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51152"/>
          </a:xfrm>
        </p:spPr>
        <p:txBody>
          <a:bodyPr/>
          <a:lstStyle/>
          <a:p>
            <a:pPr algn="ctr" eaLnBrk="1" fontAlgn="auto" hangingPunct="1">
              <a:spcAft>
                <a:spcPts val="0"/>
              </a:spcAft>
              <a:defRPr/>
            </a:pPr>
            <a:r>
              <a:rPr lang="en-US" sz="5400" dirty="0" smtClean="0">
                <a:latin typeface="+mn-lt"/>
                <a:cs typeface="Cambria Math"/>
              </a:rPr>
              <a:t>IM INJECTION</a:t>
            </a:r>
            <a:endParaRPr lang="en-US" sz="5400" dirty="0">
              <a:latin typeface="+mn-lt"/>
              <a:ea typeface="+mj-ea"/>
              <a:cs typeface="Cambria Math"/>
            </a:endParaRPr>
          </a:p>
        </p:txBody>
      </p:sp>
      <p:sp>
        <p:nvSpPr>
          <p:cNvPr id="28675" name="Content Placeholder 2"/>
          <p:cNvSpPr>
            <a:spLocks noGrp="1"/>
          </p:cNvSpPr>
          <p:nvPr>
            <p:ph idx="1"/>
          </p:nvPr>
        </p:nvSpPr>
        <p:spPr>
          <a:xfrm>
            <a:off x="266700" y="1381872"/>
            <a:ext cx="8585200" cy="4622055"/>
          </a:xfrm>
        </p:spPr>
        <p:txBody>
          <a:bodyPr/>
          <a:lstStyle/>
          <a:p>
            <a:pPr marL="457200"/>
            <a:r>
              <a:rPr lang="en-US" sz="2000" dirty="0" smtClean="0">
                <a:ea typeface="MS PGothic" charset="0"/>
              </a:rPr>
              <a:t>The </a:t>
            </a:r>
            <a:r>
              <a:rPr lang="en-US" sz="2000" b="1" dirty="0" smtClean="0">
                <a:ea typeface="MS PGothic" charset="0"/>
              </a:rPr>
              <a:t>middle outer thigh muscle </a:t>
            </a:r>
            <a:r>
              <a:rPr lang="en-US" sz="2000" dirty="0" smtClean="0">
                <a:ea typeface="MS PGothic" charset="0"/>
              </a:rPr>
              <a:t>is </a:t>
            </a:r>
            <a:r>
              <a:rPr lang="en-US" sz="2000" dirty="0">
                <a:ea typeface="MS PGothic" charset="0"/>
              </a:rPr>
              <a:t>the preferred site </a:t>
            </a:r>
            <a:r>
              <a:rPr lang="en-US" sz="2000" dirty="0" smtClean="0">
                <a:ea typeface="MS PGothic" charset="0"/>
              </a:rPr>
              <a:t>for intramuscular (IM) injections because it is large and contains few major blood vessels or nerves that could be damaged by injection</a:t>
            </a:r>
            <a:endParaRPr lang="en-US" sz="2000" dirty="0">
              <a:ea typeface="MS PGothic" charset="0"/>
            </a:endParaRPr>
          </a:p>
          <a:p>
            <a:pPr marL="457200"/>
            <a:r>
              <a:rPr lang="en-US" sz="2000" dirty="0" smtClean="0">
                <a:ea typeface="MS PGothic" charset="0"/>
              </a:rPr>
              <a:t>The shoulder muscle (deltoid) site </a:t>
            </a:r>
            <a:r>
              <a:rPr lang="en-US" sz="2000" dirty="0">
                <a:ea typeface="MS PGothic" charset="0"/>
              </a:rPr>
              <a:t>should</a:t>
            </a:r>
            <a:r>
              <a:rPr lang="en-US" sz="2000" b="1" i="1" dirty="0">
                <a:ea typeface="MS PGothic" charset="0"/>
              </a:rPr>
              <a:t> </a:t>
            </a:r>
            <a:r>
              <a:rPr lang="en-US" sz="2000" b="1" u="sng" dirty="0" smtClean="0">
                <a:ea typeface="MS PGothic" charset="0"/>
              </a:rPr>
              <a:t>only</a:t>
            </a:r>
            <a:r>
              <a:rPr lang="en-US" sz="2000" dirty="0" smtClean="0">
                <a:ea typeface="MS PGothic" charset="0"/>
              </a:rPr>
              <a:t> </a:t>
            </a:r>
            <a:r>
              <a:rPr lang="en-US" sz="2000" dirty="0">
                <a:ea typeface="MS PGothic" charset="0"/>
              </a:rPr>
              <a:t>be used if the </a:t>
            </a:r>
            <a:r>
              <a:rPr lang="en-US" sz="2000" dirty="0" smtClean="0">
                <a:ea typeface="MS PGothic" charset="0"/>
              </a:rPr>
              <a:t>thigh muscle is </a:t>
            </a:r>
            <a:r>
              <a:rPr lang="en-US" sz="2000" dirty="0">
                <a:ea typeface="MS PGothic" charset="0"/>
              </a:rPr>
              <a:t>unavailable </a:t>
            </a:r>
          </a:p>
          <a:p>
            <a:pPr marL="114300" indent="0">
              <a:buFontTx/>
              <a:buNone/>
            </a:pPr>
            <a:endParaRPr lang="en-US" sz="1800" b="1" dirty="0">
              <a:latin typeface="Cambria Math" charset="0"/>
              <a:ea typeface="MS PGothic"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97" y="3202124"/>
            <a:ext cx="3484751" cy="278828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9608" y="3403736"/>
            <a:ext cx="2907004" cy="2385059"/>
          </a:xfrm>
          <a:prstGeom prst="rect">
            <a:avLst/>
          </a:prstGeom>
        </p:spPr>
      </p:pic>
      <p:pic>
        <p:nvPicPr>
          <p:cNvPr id="9" name="Content Placeholder 3"/>
          <p:cNvPicPr>
            <a:picLocks/>
          </p:cNvPicPr>
          <p:nvPr/>
        </p:nvPicPr>
        <p:blipFill>
          <a:blip r:embed="rId4">
            <a:extLst>
              <a:ext uri="{28A0092B-C50C-407E-A947-70E740481C1C}">
                <a14:useLocalDpi xmlns:a14="http://schemas.microsoft.com/office/drawing/2010/main" val="0"/>
              </a:ext>
            </a:extLst>
          </a:blip>
          <a:srcRect/>
          <a:stretch>
            <a:fillRect/>
          </a:stretch>
        </p:blipFill>
        <p:spPr>
          <a:xfrm>
            <a:off x="6883878" y="2961776"/>
            <a:ext cx="2158351" cy="3028633"/>
          </a:xfrm>
          <a:prstGeom prst="rect">
            <a:avLst/>
          </a:prstGeom>
        </p:spPr>
      </p:pic>
    </p:spTree>
    <p:extLst>
      <p:ext uri="{BB962C8B-B14F-4D97-AF65-F5344CB8AC3E}">
        <p14:creationId xmlns:p14="http://schemas.microsoft.com/office/powerpoint/2010/main" val="2362169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6"/>
          </p:nvPr>
        </p:nvSpPr>
        <p:spPr>
          <a:xfrm>
            <a:off x="457200" y="1988840"/>
            <a:ext cx="8147050" cy="4183360"/>
          </a:xfrm>
        </p:spPr>
        <p:txBody>
          <a:bodyPr/>
          <a:lstStyle/>
          <a:p>
            <a:pPr marL="0" indent="0">
              <a:buNone/>
            </a:pPr>
            <a:r>
              <a:rPr lang="en-US" sz="3200" b="1" dirty="0" smtClean="0">
                <a:solidFill>
                  <a:schemeClr val="tx1"/>
                </a:solidFill>
              </a:rPr>
              <a:t>Objectives</a:t>
            </a:r>
            <a:r>
              <a:rPr lang="en-US" sz="2400" b="1" dirty="0" smtClean="0">
                <a:solidFill>
                  <a:schemeClr val="tx1"/>
                </a:solidFill>
              </a:rPr>
              <a:t> </a:t>
            </a:r>
          </a:p>
          <a:p>
            <a:r>
              <a:rPr lang="en-US" sz="2400" dirty="0" smtClean="0">
                <a:solidFill>
                  <a:schemeClr val="tx1"/>
                </a:solidFill>
              </a:rPr>
              <a:t>To provide access to CBN kits and training for Albertans through a wide distribution network.</a:t>
            </a:r>
          </a:p>
          <a:p>
            <a:r>
              <a:rPr lang="en-US" sz="2400" dirty="0" smtClean="0">
                <a:solidFill>
                  <a:schemeClr val="tx1"/>
                </a:solidFill>
              </a:rPr>
              <a:t>To facilitate collaboration among stakeholders.</a:t>
            </a:r>
          </a:p>
          <a:p>
            <a:r>
              <a:rPr lang="en-US" sz="2400" dirty="0" smtClean="0">
                <a:solidFill>
                  <a:schemeClr val="tx1"/>
                </a:solidFill>
              </a:rPr>
              <a:t>To build capacity through</a:t>
            </a:r>
            <a:r>
              <a:rPr lang="en-CA" sz="2400" dirty="0" smtClean="0">
                <a:solidFill>
                  <a:srgbClr val="005E85"/>
                </a:solidFill>
              </a:rPr>
              <a:t> resources </a:t>
            </a:r>
            <a:r>
              <a:rPr lang="en-CA" sz="2400" dirty="0">
                <a:solidFill>
                  <a:srgbClr val="005E85"/>
                </a:solidFill>
              </a:rPr>
              <a:t>and supports to registered </a:t>
            </a:r>
            <a:r>
              <a:rPr lang="en-CA" sz="2400" dirty="0" smtClean="0">
                <a:solidFill>
                  <a:srgbClr val="005E85"/>
                </a:solidFill>
              </a:rPr>
              <a:t>sites.</a:t>
            </a:r>
            <a:r>
              <a:rPr lang="en-US" sz="2400" dirty="0" smtClean="0">
                <a:solidFill>
                  <a:srgbClr val="005E85"/>
                </a:solidFill>
              </a:rPr>
              <a:t> </a:t>
            </a:r>
          </a:p>
          <a:p>
            <a:r>
              <a:rPr lang="en-US" sz="2400" dirty="0" smtClean="0">
                <a:solidFill>
                  <a:schemeClr val="tx1"/>
                </a:solidFill>
              </a:rPr>
              <a:t>To provide education and training to registered sites.</a:t>
            </a:r>
          </a:p>
          <a:p>
            <a:r>
              <a:rPr lang="en-US" sz="2400" dirty="0" smtClean="0">
                <a:solidFill>
                  <a:schemeClr val="tx1"/>
                </a:solidFill>
              </a:rPr>
              <a:t>To </a:t>
            </a:r>
            <a:r>
              <a:rPr lang="en-US" sz="2400" dirty="0">
                <a:solidFill>
                  <a:schemeClr val="tx1"/>
                </a:solidFill>
              </a:rPr>
              <a:t>increase public awareness of </a:t>
            </a:r>
            <a:r>
              <a:rPr lang="en-US" sz="2400" dirty="0" smtClean="0">
                <a:solidFill>
                  <a:schemeClr val="tx1"/>
                </a:solidFill>
              </a:rPr>
              <a:t>naloxone </a:t>
            </a:r>
            <a:r>
              <a:rPr lang="en-US" sz="2400" dirty="0">
                <a:solidFill>
                  <a:schemeClr val="tx1"/>
                </a:solidFill>
              </a:rPr>
              <a:t>kit availability and </a:t>
            </a:r>
            <a:r>
              <a:rPr lang="en-US" sz="2400" dirty="0" smtClean="0">
                <a:solidFill>
                  <a:schemeClr val="tx1"/>
                </a:solidFill>
              </a:rPr>
              <a:t>use.</a:t>
            </a:r>
          </a:p>
          <a:p>
            <a:pPr marL="0" indent="0">
              <a:buNone/>
            </a:pPr>
            <a:endParaRPr lang="en-US" sz="1600" b="1" dirty="0"/>
          </a:p>
        </p:txBody>
      </p:sp>
      <p:sp>
        <p:nvSpPr>
          <p:cNvPr id="5" name="Title 4"/>
          <p:cNvSpPr>
            <a:spLocks noGrp="1"/>
          </p:cNvSpPr>
          <p:nvPr>
            <p:ph type="title"/>
          </p:nvPr>
        </p:nvSpPr>
        <p:spPr/>
        <p:txBody>
          <a:bodyPr/>
          <a:lstStyle/>
          <a:p>
            <a:r>
              <a:rPr lang="en-US" dirty="0" smtClean="0"/>
              <a:t>CBN Program Overview</a:t>
            </a:r>
            <a:endParaRPr lang="en-US" dirty="0"/>
          </a:p>
        </p:txBody>
      </p:sp>
      <p:pic>
        <p:nvPicPr>
          <p:cNvPr id="2" name="Picture 1"/>
          <p:cNvPicPr>
            <a:picLocks noChangeAspect="1"/>
          </p:cNvPicPr>
          <p:nvPr/>
        </p:nvPicPr>
        <p:blipFill>
          <a:blip r:embed="rId3"/>
          <a:stretch>
            <a:fillRect/>
          </a:stretch>
        </p:blipFill>
        <p:spPr>
          <a:xfrm>
            <a:off x="7188658" y="6304235"/>
            <a:ext cx="1432684" cy="457240"/>
          </a:xfrm>
          <a:prstGeom prst="rect">
            <a:avLst/>
          </a:prstGeom>
        </p:spPr>
      </p:pic>
    </p:spTree>
    <p:extLst>
      <p:ext uri="{BB962C8B-B14F-4D97-AF65-F5344CB8AC3E}">
        <p14:creationId xmlns:p14="http://schemas.microsoft.com/office/powerpoint/2010/main" val="21147093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1"/>
            <a:ext cx="9144000" cy="1181100"/>
          </a:xfrm>
        </p:spPr>
        <p:txBody>
          <a:bodyPr/>
          <a:lstStyle/>
          <a:p>
            <a:pPr indent="0" algn="ctr"/>
            <a:r>
              <a:rPr lang="en-CA" b="1" dirty="0">
                <a:solidFill>
                  <a:srgbClr val="92D050"/>
                </a:solidFill>
                <a:latin typeface="+mn-lt"/>
                <a:ea typeface="MS PGothic" charset="0"/>
              </a:rPr>
              <a:t>E</a:t>
            </a:r>
            <a:r>
              <a:rPr lang="en-CA" dirty="0">
                <a:latin typeface="+mn-lt"/>
                <a:ea typeface="MS PGothic" charset="0"/>
              </a:rPr>
              <a:t>VALUATE AGAIN</a:t>
            </a:r>
          </a:p>
        </p:txBody>
      </p:sp>
      <p:sp>
        <p:nvSpPr>
          <p:cNvPr id="31747" name="Content Placeholder 4"/>
          <p:cNvSpPr>
            <a:spLocks noGrp="1"/>
          </p:cNvSpPr>
          <p:nvPr>
            <p:ph sz="half" idx="4294967295"/>
          </p:nvPr>
        </p:nvSpPr>
        <p:spPr>
          <a:xfrm>
            <a:off x="198438" y="1181102"/>
            <a:ext cx="8651925" cy="5676899"/>
          </a:xfrm>
          <a:prstGeom prst="rect">
            <a:avLst/>
          </a:prstGeom>
        </p:spPr>
        <p:txBody>
          <a:bodyPr>
            <a:noAutofit/>
          </a:bodyPr>
          <a:lstStyle/>
          <a:p>
            <a:pPr marL="273050" indent="-273050"/>
            <a:r>
              <a:rPr lang="en-CA" sz="2400" dirty="0" smtClean="0">
                <a:solidFill>
                  <a:srgbClr val="000000"/>
                </a:solidFill>
                <a:ea typeface="MS PGothic" charset="0"/>
              </a:rPr>
              <a:t>After </a:t>
            </a:r>
            <a:r>
              <a:rPr lang="en-CA" sz="2400" dirty="0">
                <a:solidFill>
                  <a:srgbClr val="000000"/>
                </a:solidFill>
                <a:ea typeface="MS PGothic" charset="0"/>
              </a:rPr>
              <a:t>giving the first </a:t>
            </a:r>
            <a:r>
              <a:rPr lang="en-CA" sz="2400" dirty="0" smtClean="0">
                <a:solidFill>
                  <a:srgbClr val="000000"/>
                </a:solidFill>
                <a:ea typeface="MS PGothic" charset="0"/>
              </a:rPr>
              <a:t>dose of naloxone, </a:t>
            </a:r>
            <a:r>
              <a:rPr lang="en-CA" sz="2400" dirty="0">
                <a:solidFill>
                  <a:srgbClr val="000000"/>
                </a:solidFill>
                <a:ea typeface="MS PGothic" charset="0"/>
              </a:rPr>
              <a:t>unless the person is awake and breathing </a:t>
            </a:r>
            <a:r>
              <a:rPr lang="en-CA" sz="2400" b="1" dirty="0" smtClean="0">
                <a:solidFill>
                  <a:srgbClr val="000000"/>
                </a:solidFill>
                <a:ea typeface="MS PGothic" charset="0"/>
              </a:rPr>
              <a:t>normally</a:t>
            </a:r>
            <a:r>
              <a:rPr lang="en-CA" sz="2400" dirty="0" smtClean="0">
                <a:solidFill>
                  <a:srgbClr val="000000"/>
                </a:solidFill>
                <a:ea typeface="MS PGothic" charset="0"/>
              </a:rPr>
              <a:t> </a:t>
            </a:r>
            <a:r>
              <a:rPr lang="en-CA" sz="2400" dirty="0">
                <a:solidFill>
                  <a:srgbClr val="000000"/>
                </a:solidFill>
                <a:ea typeface="MS PGothic" charset="0"/>
              </a:rPr>
              <a:t>on their own, continue rescue breathing or CPR </a:t>
            </a:r>
            <a:r>
              <a:rPr lang="en-CA" sz="2400" dirty="0" smtClean="0">
                <a:solidFill>
                  <a:srgbClr val="000000"/>
                </a:solidFill>
                <a:ea typeface="MS PGothic" charset="0"/>
              </a:rPr>
              <a:t>as </a:t>
            </a:r>
            <a:r>
              <a:rPr lang="en-CA" sz="2400" dirty="0">
                <a:solidFill>
                  <a:srgbClr val="000000"/>
                </a:solidFill>
                <a:ea typeface="MS PGothic" charset="0"/>
              </a:rPr>
              <a:t>instructed by the 911 dispatcher </a:t>
            </a:r>
            <a:r>
              <a:rPr lang="en-CA" sz="2400" dirty="0" smtClean="0">
                <a:solidFill>
                  <a:srgbClr val="000000"/>
                </a:solidFill>
                <a:ea typeface="MS PGothic" charset="0"/>
              </a:rPr>
              <a:t>for </a:t>
            </a:r>
            <a:r>
              <a:rPr lang="en-CA" sz="2400" dirty="0">
                <a:solidFill>
                  <a:srgbClr val="000000"/>
                </a:solidFill>
                <a:ea typeface="MS PGothic" charset="0"/>
              </a:rPr>
              <a:t>another 2 </a:t>
            </a:r>
            <a:r>
              <a:rPr lang="en-CA" sz="2400" dirty="0" smtClean="0">
                <a:solidFill>
                  <a:srgbClr val="000000"/>
                </a:solidFill>
                <a:ea typeface="MS PGothic" charset="0"/>
              </a:rPr>
              <a:t>minutes</a:t>
            </a:r>
          </a:p>
          <a:p>
            <a:pPr marL="0" indent="0">
              <a:buNone/>
            </a:pPr>
            <a:endParaRPr lang="en-CA" sz="2400" dirty="0">
              <a:solidFill>
                <a:srgbClr val="000000"/>
              </a:solidFill>
              <a:ea typeface="MS PGothic" charset="0"/>
            </a:endParaRPr>
          </a:p>
          <a:p>
            <a:pPr marL="273050" indent="-273050"/>
            <a:r>
              <a:rPr lang="en-CA" sz="2400" dirty="0" smtClean="0">
                <a:solidFill>
                  <a:srgbClr val="000000"/>
                </a:solidFill>
                <a:ea typeface="MS PGothic" charset="0"/>
              </a:rPr>
              <a:t>Recall, naloxone has an onset of </a:t>
            </a:r>
            <a:r>
              <a:rPr lang="en-CA" sz="2400" dirty="0">
                <a:solidFill>
                  <a:srgbClr val="000000"/>
                </a:solidFill>
                <a:ea typeface="MS PGothic" charset="0"/>
              </a:rPr>
              <a:t>2-5 </a:t>
            </a:r>
            <a:r>
              <a:rPr lang="en-CA" sz="2400" dirty="0" smtClean="0">
                <a:solidFill>
                  <a:srgbClr val="000000"/>
                </a:solidFill>
                <a:ea typeface="MS PGothic" charset="0"/>
              </a:rPr>
              <a:t>minutes; if after this time there is no change or response, give 2</a:t>
            </a:r>
            <a:r>
              <a:rPr lang="en-CA" sz="2400" baseline="30000" dirty="0" smtClean="0">
                <a:solidFill>
                  <a:srgbClr val="000000"/>
                </a:solidFill>
                <a:ea typeface="MS PGothic" charset="0"/>
              </a:rPr>
              <a:t>nd</a:t>
            </a:r>
            <a:r>
              <a:rPr lang="en-CA" sz="2400" dirty="0" smtClean="0">
                <a:solidFill>
                  <a:srgbClr val="000000"/>
                </a:solidFill>
                <a:ea typeface="MS PGothic" charset="0"/>
              </a:rPr>
              <a:t> and 3</a:t>
            </a:r>
            <a:r>
              <a:rPr lang="en-CA" sz="2400" baseline="30000" dirty="0" smtClean="0">
                <a:solidFill>
                  <a:srgbClr val="000000"/>
                </a:solidFill>
                <a:ea typeface="MS PGothic" charset="0"/>
              </a:rPr>
              <a:t>rd</a:t>
            </a:r>
            <a:r>
              <a:rPr lang="en-CA" sz="2400" dirty="0" smtClean="0">
                <a:solidFill>
                  <a:srgbClr val="000000"/>
                </a:solidFill>
                <a:ea typeface="MS PGothic" charset="0"/>
              </a:rPr>
              <a:t> doses of naloxone as required</a:t>
            </a:r>
          </a:p>
          <a:p>
            <a:pPr marL="0" indent="0">
              <a:buNone/>
            </a:pPr>
            <a:r>
              <a:rPr lang="en-CA" sz="2400" dirty="0" smtClean="0">
                <a:solidFill>
                  <a:srgbClr val="000000"/>
                </a:solidFill>
                <a:ea typeface="MS PGothic" charset="0"/>
              </a:rPr>
              <a:t> </a:t>
            </a:r>
          </a:p>
          <a:p>
            <a:pPr marL="273050" indent="-273050"/>
            <a:r>
              <a:rPr lang="en-CA" sz="2400" b="1" dirty="0" smtClean="0">
                <a:solidFill>
                  <a:srgbClr val="000000"/>
                </a:solidFill>
                <a:ea typeface="MS PGothic" charset="0"/>
              </a:rPr>
              <a:t>Stay with the person and continue </a:t>
            </a:r>
            <a:r>
              <a:rPr lang="en-CA" sz="2400" b="1" dirty="0">
                <a:solidFill>
                  <a:srgbClr val="000000"/>
                </a:solidFill>
                <a:ea typeface="MS PGothic" charset="0"/>
              </a:rPr>
              <a:t>rescue breathing or CPR </a:t>
            </a:r>
            <a:r>
              <a:rPr lang="en-US" sz="2400" b="1" dirty="0" smtClean="0">
                <a:solidFill>
                  <a:srgbClr val="000000"/>
                </a:solidFill>
                <a:ea typeface="MS PGothic" charset="0"/>
              </a:rPr>
              <a:t>as </a:t>
            </a:r>
            <a:r>
              <a:rPr lang="en-US" sz="2400" b="1" dirty="0">
                <a:solidFill>
                  <a:srgbClr val="000000"/>
                </a:solidFill>
                <a:ea typeface="MS PGothic" charset="0"/>
              </a:rPr>
              <a:t>instructed by the 911 dispatcher </a:t>
            </a:r>
            <a:r>
              <a:rPr lang="en-CA" sz="2400" b="1" dirty="0" smtClean="0">
                <a:solidFill>
                  <a:srgbClr val="000000"/>
                </a:solidFill>
                <a:ea typeface="MS PGothic" charset="0"/>
              </a:rPr>
              <a:t>until </a:t>
            </a:r>
            <a:r>
              <a:rPr lang="en-CA" sz="2400" b="1" dirty="0">
                <a:solidFill>
                  <a:srgbClr val="000000"/>
                </a:solidFill>
                <a:ea typeface="MS PGothic" charset="0"/>
              </a:rPr>
              <a:t>they are breathing on their own or until help </a:t>
            </a:r>
            <a:r>
              <a:rPr lang="en-CA" sz="2400" b="1" dirty="0" smtClean="0">
                <a:solidFill>
                  <a:srgbClr val="000000"/>
                </a:solidFill>
                <a:ea typeface="MS PGothic" charset="0"/>
              </a:rPr>
              <a:t>arrives</a:t>
            </a:r>
            <a:endParaRPr lang="en-CA" sz="2400" dirty="0">
              <a:latin typeface="Cambria Math" charset="0"/>
              <a:ea typeface="MS PGothic" charset="0"/>
            </a:endParaRPr>
          </a:p>
        </p:txBody>
      </p:sp>
    </p:spTree>
    <p:extLst>
      <p:ext uri="{BB962C8B-B14F-4D97-AF65-F5344CB8AC3E}">
        <p14:creationId xmlns:p14="http://schemas.microsoft.com/office/powerpoint/2010/main" val="29429824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034" y="1739899"/>
            <a:ext cx="4381057" cy="3509744"/>
          </a:xfrm>
          <a:prstGeom prst="rect">
            <a:avLst/>
          </a:prstGeom>
        </p:spPr>
      </p:pic>
      <p:sp>
        <p:nvSpPr>
          <p:cNvPr id="32770" name="Title 5"/>
          <p:cNvSpPr>
            <a:spLocks noGrp="1"/>
          </p:cNvSpPr>
          <p:nvPr>
            <p:ph type="title"/>
          </p:nvPr>
        </p:nvSpPr>
        <p:spPr>
          <a:xfrm>
            <a:off x="0" y="1"/>
            <a:ext cx="9144000" cy="1104900"/>
          </a:xfrm>
        </p:spPr>
        <p:txBody>
          <a:bodyPr/>
          <a:lstStyle/>
          <a:p>
            <a:pPr indent="0" algn="ctr"/>
            <a:r>
              <a:rPr lang="en-CA" dirty="0">
                <a:latin typeface="+mn-lt"/>
                <a:ea typeface="MS PGothic" charset="0"/>
              </a:rPr>
              <a:t>RECOVERY POSITION</a:t>
            </a:r>
          </a:p>
        </p:txBody>
      </p:sp>
      <p:sp>
        <p:nvSpPr>
          <p:cNvPr id="32771" name="Content Placeholder 2"/>
          <p:cNvSpPr>
            <a:spLocks noGrp="1"/>
          </p:cNvSpPr>
          <p:nvPr>
            <p:ph sz="half" idx="4294967295"/>
          </p:nvPr>
        </p:nvSpPr>
        <p:spPr>
          <a:xfrm>
            <a:off x="4152179" y="1625601"/>
            <a:ext cx="4698184" cy="4100890"/>
          </a:xfrm>
          <a:prstGeom prst="rect">
            <a:avLst/>
          </a:prstGeom>
        </p:spPr>
        <p:txBody>
          <a:bodyPr/>
          <a:lstStyle/>
          <a:p>
            <a:pPr marL="0" indent="0" algn="ctr">
              <a:buFont typeface="Wingdings 2" charset="0"/>
              <a:buNone/>
            </a:pPr>
            <a:r>
              <a:rPr lang="en-CA" sz="2400" dirty="0">
                <a:ea typeface="MS PGothic" charset="0"/>
              </a:rPr>
              <a:t>If the person starts breathing on their own </a:t>
            </a:r>
            <a:r>
              <a:rPr lang="en-CA" sz="2400" b="1" dirty="0">
                <a:ea typeface="MS PGothic" charset="0"/>
              </a:rPr>
              <a:t>OR</a:t>
            </a:r>
            <a:r>
              <a:rPr lang="en-CA" sz="2400" dirty="0">
                <a:ea typeface="MS PGothic" charset="0"/>
              </a:rPr>
              <a:t> </a:t>
            </a:r>
            <a:r>
              <a:rPr lang="en-CA" sz="2400" dirty="0" smtClean="0">
                <a:ea typeface="MS PGothic" charset="0"/>
              </a:rPr>
              <a:t>will be left alone, </a:t>
            </a:r>
            <a:r>
              <a:rPr lang="en-CA" sz="2400" b="1" dirty="0" smtClean="0">
                <a:ea typeface="MS PGothic" charset="0"/>
              </a:rPr>
              <a:t>PUT THEM IN RECOVERY POSITION. </a:t>
            </a:r>
            <a:r>
              <a:rPr lang="en-CA" sz="2400" dirty="0" smtClean="0">
                <a:ea typeface="MS PGothic" charset="0"/>
              </a:rPr>
              <a:t>This </a:t>
            </a:r>
            <a:r>
              <a:rPr lang="en-CA" sz="2400" dirty="0">
                <a:ea typeface="MS PGothic" charset="0"/>
              </a:rPr>
              <a:t>will help keep their airway open and prevent them from vomiting and choking</a:t>
            </a:r>
          </a:p>
          <a:p>
            <a:pPr marL="0" indent="0" algn="ctr">
              <a:buFont typeface="Wingdings 2" charset="0"/>
              <a:buNone/>
            </a:pPr>
            <a:endParaRPr lang="en-CA" sz="2400" dirty="0">
              <a:ea typeface="MS PGothic" charset="0"/>
            </a:endParaRPr>
          </a:p>
          <a:p>
            <a:pPr marL="0" indent="0" algn="ctr">
              <a:buFont typeface="Wingdings 2" charset="0"/>
              <a:buNone/>
            </a:pPr>
            <a:r>
              <a:rPr lang="en-CA" sz="2000" b="1" dirty="0">
                <a:solidFill>
                  <a:srgbClr val="FF0000"/>
                </a:solidFill>
                <a:ea typeface="MS PGothic" charset="0"/>
              </a:rPr>
              <a:t>WAIT FOR </a:t>
            </a:r>
            <a:r>
              <a:rPr lang="en-CA" sz="2000" b="1" dirty="0" smtClean="0">
                <a:solidFill>
                  <a:srgbClr val="FF0000"/>
                </a:solidFill>
                <a:ea typeface="MS PGothic" charset="0"/>
              </a:rPr>
              <a:t>FIRST RESPONDERS </a:t>
            </a:r>
            <a:r>
              <a:rPr lang="en-CA" sz="2000" b="1" dirty="0">
                <a:solidFill>
                  <a:srgbClr val="FF0000"/>
                </a:solidFill>
                <a:ea typeface="MS PGothic" charset="0"/>
              </a:rPr>
              <a:t>TO ARRIVE</a:t>
            </a:r>
          </a:p>
        </p:txBody>
      </p:sp>
    </p:spTree>
    <p:extLst>
      <p:ext uri="{BB962C8B-B14F-4D97-AF65-F5344CB8AC3E}">
        <p14:creationId xmlns:p14="http://schemas.microsoft.com/office/powerpoint/2010/main" val="12055169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1"/>
            <a:ext cx="9144000" cy="1168400"/>
          </a:xfrm>
        </p:spPr>
        <p:txBody>
          <a:bodyPr/>
          <a:lstStyle/>
          <a:p>
            <a:pPr indent="0" algn="ctr"/>
            <a:r>
              <a:rPr lang="en-CA" dirty="0">
                <a:latin typeface="+mn-lt"/>
                <a:ea typeface="MS PGothic" charset="0"/>
              </a:rPr>
              <a:t>AFTER THE EVENT </a:t>
            </a:r>
          </a:p>
        </p:txBody>
      </p:sp>
      <p:sp>
        <p:nvSpPr>
          <p:cNvPr id="33795" name="Content Placeholder 2"/>
          <p:cNvSpPr>
            <a:spLocks noGrp="1"/>
          </p:cNvSpPr>
          <p:nvPr>
            <p:ph sz="half" idx="4294967295"/>
          </p:nvPr>
        </p:nvSpPr>
        <p:spPr>
          <a:xfrm>
            <a:off x="187325" y="1456567"/>
            <a:ext cx="8829675" cy="4833110"/>
          </a:xfrm>
          <a:prstGeom prst="rect">
            <a:avLst/>
          </a:prstGeom>
        </p:spPr>
        <p:txBody>
          <a:bodyPr>
            <a:normAutofit fontScale="92500" lnSpcReduction="20000"/>
          </a:bodyPr>
          <a:lstStyle/>
          <a:p>
            <a:pPr marL="0" indent="0">
              <a:buFontTx/>
              <a:buNone/>
            </a:pPr>
            <a:r>
              <a:rPr lang="en-CA" sz="2000" b="1" dirty="0">
                <a:ea typeface="MS PGothic" charset="0"/>
              </a:rPr>
              <a:t>Information provided to Health Link </a:t>
            </a:r>
            <a:r>
              <a:rPr lang="en-CA" sz="2000" b="1" dirty="0" smtClean="0">
                <a:ea typeface="MS PGothic" charset="0"/>
              </a:rPr>
              <a:t>or the ODR </a:t>
            </a:r>
            <a:r>
              <a:rPr lang="en-CA" sz="2000" b="1" dirty="0">
                <a:ea typeface="MS PGothic" charset="0"/>
              </a:rPr>
              <a:t>Kit Use Questionnaire is instrumental in understanding the impact of the </a:t>
            </a:r>
            <a:r>
              <a:rPr lang="en-CA" sz="2000" b="1" dirty="0" smtClean="0">
                <a:ea typeface="MS PGothic" charset="0"/>
              </a:rPr>
              <a:t>CBN </a:t>
            </a:r>
            <a:r>
              <a:rPr lang="en-CA" sz="2000" b="1" dirty="0">
                <a:ea typeface="MS PGothic" charset="0"/>
              </a:rPr>
              <a:t>Program. </a:t>
            </a:r>
            <a:endParaRPr lang="en-CA" sz="2000" b="1" dirty="0" smtClean="0">
              <a:ea typeface="MS PGothic" charset="0"/>
            </a:endParaRPr>
          </a:p>
          <a:p>
            <a:pPr marL="0" indent="0">
              <a:buFontTx/>
              <a:buNone/>
            </a:pPr>
            <a:endParaRPr lang="en-CA" sz="1900" b="1" dirty="0">
              <a:ea typeface="MS PGothic" charset="0"/>
            </a:endParaRPr>
          </a:p>
          <a:p>
            <a:r>
              <a:rPr lang="en-CA" sz="1900" dirty="0" smtClean="0">
                <a:ea typeface="MS PGothic" charset="0"/>
              </a:rPr>
              <a:t>There are several ways to report that a kit has been used to respond to an </a:t>
            </a:r>
            <a:r>
              <a:rPr lang="en-CA" sz="1900" dirty="0">
                <a:ea typeface="MS PGothic" charset="0"/>
              </a:rPr>
              <a:t>o</a:t>
            </a:r>
            <a:r>
              <a:rPr lang="en-CA" sz="1900" dirty="0" smtClean="0">
                <a:ea typeface="MS PGothic" charset="0"/>
              </a:rPr>
              <a:t>verdose:</a:t>
            </a:r>
          </a:p>
          <a:p>
            <a:pPr lvl="1"/>
            <a:r>
              <a:rPr lang="en-CA" sz="1900" dirty="0" smtClean="0">
                <a:ea typeface="MS PGothic" charset="0"/>
              </a:rPr>
              <a:t>Visit the </a:t>
            </a:r>
            <a:r>
              <a:rPr lang="en-CA" sz="1900" dirty="0">
                <a:solidFill>
                  <a:schemeClr val="accent1"/>
                </a:solidFill>
                <a:ea typeface="MS PGothic" charset="0"/>
                <a:hlinkClick r:id="rId2"/>
              </a:rPr>
              <a:t>CBN webpage </a:t>
            </a:r>
            <a:endParaRPr lang="en-CA" sz="1900" dirty="0" smtClean="0">
              <a:solidFill>
                <a:schemeClr val="accent1"/>
              </a:solidFill>
              <a:ea typeface="MS PGothic" charset="0"/>
            </a:endParaRPr>
          </a:p>
          <a:p>
            <a:pPr lvl="2"/>
            <a:r>
              <a:rPr lang="en-CA" sz="1900" dirty="0" smtClean="0">
                <a:ea typeface="MS PGothic" charset="0"/>
              </a:rPr>
              <a:t>Complete the </a:t>
            </a:r>
            <a:r>
              <a:rPr lang="en-CA" sz="1900" u="sng" dirty="0" smtClean="0">
                <a:solidFill>
                  <a:srgbClr val="FF0000"/>
                </a:solidFill>
                <a:ea typeface="MS PGothic" charset="0"/>
              </a:rPr>
              <a:t>Client Usage Reporting Form </a:t>
            </a:r>
            <a:r>
              <a:rPr lang="en-CA" sz="1900" dirty="0" smtClean="0">
                <a:ea typeface="MS PGothic" charset="0"/>
              </a:rPr>
              <a:t>online</a:t>
            </a:r>
          </a:p>
          <a:p>
            <a:pPr lvl="2"/>
            <a:r>
              <a:rPr lang="en-CA" sz="1900" dirty="0" smtClean="0">
                <a:ea typeface="MS PGothic" charset="0"/>
              </a:rPr>
              <a:t>Email the completed </a:t>
            </a:r>
            <a:r>
              <a:rPr lang="en-CA" sz="1900" u="sng" dirty="0" smtClean="0">
                <a:solidFill>
                  <a:srgbClr val="FF0000"/>
                </a:solidFill>
                <a:ea typeface="MS PGothic" charset="0"/>
              </a:rPr>
              <a:t>Client Usage Reporting Form</a:t>
            </a:r>
            <a:r>
              <a:rPr lang="en-CA" sz="1900" dirty="0" smtClean="0">
                <a:solidFill>
                  <a:srgbClr val="FF0000"/>
                </a:solidFill>
                <a:ea typeface="MS PGothic" charset="0"/>
              </a:rPr>
              <a:t> </a:t>
            </a:r>
            <a:r>
              <a:rPr lang="en-CA" sz="1900" dirty="0" smtClean="0">
                <a:ea typeface="MS PGothic" charset="0"/>
              </a:rPr>
              <a:t>pdf to </a:t>
            </a:r>
            <a:r>
              <a:rPr lang="en-CA" sz="1900" dirty="0" smtClean="0">
                <a:solidFill>
                  <a:srgbClr val="FF0000"/>
                </a:solidFill>
                <a:ea typeface="MS PGothic" charset="0"/>
                <a:hlinkClick r:id="rId3"/>
              </a:rPr>
              <a:t>naloxone.kit@ahs.ca</a:t>
            </a:r>
            <a:endParaRPr lang="en-CA" sz="1900" dirty="0">
              <a:solidFill>
                <a:srgbClr val="FF0000"/>
              </a:solidFill>
              <a:ea typeface="MS PGothic" charset="0"/>
            </a:endParaRPr>
          </a:p>
          <a:p>
            <a:pPr lvl="1"/>
            <a:r>
              <a:rPr lang="en-CA" sz="1900" dirty="0">
                <a:ea typeface="MS PGothic" charset="0"/>
              </a:rPr>
              <a:t>C</a:t>
            </a:r>
            <a:r>
              <a:rPr lang="en-CA" sz="1900" dirty="0" smtClean="0">
                <a:ea typeface="MS PGothic" charset="0"/>
              </a:rPr>
              <a:t>all </a:t>
            </a:r>
            <a:r>
              <a:rPr lang="en-CA" sz="1900" dirty="0">
                <a:ea typeface="MS PGothic" charset="0"/>
              </a:rPr>
              <a:t>Health Link at </a:t>
            </a:r>
            <a:r>
              <a:rPr lang="en-CA" sz="1900" dirty="0" smtClean="0">
                <a:ea typeface="MS PGothic" charset="0"/>
              </a:rPr>
              <a:t>811 </a:t>
            </a:r>
          </a:p>
          <a:p>
            <a:pPr marL="457200" lvl="1" indent="0">
              <a:buNone/>
            </a:pPr>
            <a:endParaRPr lang="en-CA" sz="1900" dirty="0" smtClean="0">
              <a:ea typeface="MS PGothic" charset="0"/>
            </a:endParaRPr>
          </a:p>
          <a:p>
            <a:r>
              <a:rPr lang="en-CA" sz="1900" dirty="0" smtClean="0">
                <a:ea typeface="MS PGothic" charset="0"/>
              </a:rPr>
              <a:t>Visit </a:t>
            </a:r>
            <a:r>
              <a:rPr lang="en-CA" sz="1900" b="1" dirty="0" smtClean="0">
                <a:ea typeface="MS PGothic" charset="0"/>
              </a:rPr>
              <a:t>Drugsafe.ca</a:t>
            </a:r>
            <a:r>
              <a:rPr lang="en-CA" sz="1900" dirty="0" smtClean="0">
                <a:ea typeface="MS PGothic" charset="0"/>
              </a:rPr>
              <a:t> or call </a:t>
            </a:r>
            <a:r>
              <a:rPr lang="en-CA" sz="1900" b="1" dirty="0" smtClean="0">
                <a:ea typeface="MS PGothic" charset="0"/>
              </a:rPr>
              <a:t>Health Link at 811 </a:t>
            </a:r>
            <a:r>
              <a:rPr lang="en-CA" sz="1900" dirty="0" smtClean="0">
                <a:ea typeface="MS PGothic" charset="0"/>
              </a:rPr>
              <a:t>to find </a:t>
            </a:r>
            <a:r>
              <a:rPr lang="en-CA" sz="1900" dirty="0">
                <a:ea typeface="MS PGothic" charset="0"/>
              </a:rPr>
              <a:t>out where and how to get a replacement </a:t>
            </a:r>
            <a:r>
              <a:rPr lang="en-CA" sz="1900" dirty="0" smtClean="0">
                <a:ea typeface="MS PGothic" charset="0"/>
              </a:rPr>
              <a:t>kit.</a:t>
            </a:r>
          </a:p>
          <a:p>
            <a:pPr marL="0" indent="0">
              <a:buNone/>
            </a:pPr>
            <a:endParaRPr lang="en-CA" sz="1900" dirty="0" smtClean="0">
              <a:ea typeface="MS PGothic" charset="0"/>
            </a:endParaRPr>
          </a:p>
          <a:p>
            <a:r>
              <a:rPr lang="en-CA" sz="1900" dirty="0" smtClean="0">
                <a:ea typeface="MS PGothic" charset="0"/>
              </a:rPr>
              <a:t>For support </a:t>
            </a:r>
            <a:r>
              <a:rPr lang="en-CA" sz="1900" dirty="0">
                <a:ea typeface="MS PGothic" charset="0"/>
              </a:rPr>
              <a:t>and resources including </a:t>
            </a:r>
            <a:r>
              <a:rPr lang="en-CA" sz="1900" dirty="0" smtClean="0">
                <a:ea typeface="MS PGothic" charset="0"/>
              </a:rPr>
              <a:t>debriefing with people you trust, please call: </a:t>
            </a:r>
          </a:p>
          <a:p>
            <a:pPr lvl="1"/>
            <a:r>
              <a:rPr lang="en-CA" sz="1900" dirty="0" smtClean="0">
                <a:ea typeface="MS PGothic" charset="0"/>
              </a:rPr>
              <a:t>Health Link at 811</a:t>
            </a:r>
            <a:endParaRPr lang="en-US" sz="1900" dirty="0"/>
          </a:p>
          <a:p>
            <a:pPr lvl="1"/>
            <a:r>
              <a:rPr lang="en-US" sz="1900" dirty="0" smtClean="0"/>
              <a:t>Addiction </a:t>
            </a:r>
            <a:r>
              <a:rPr lang="en-US" sz="1900" dirty="0"/>
              <a:t>Helpline </a:t>
            </a:r>
            <a:r>
              <a:rPr lang="en-US" sz="1900" dirty="0" smtClean="0"/>
              <a:t>at 1-866-332-2322 (available </a:t>
            </a:r>
            <a:r>
              <a:rPr lang="en-US" sz="1900" dirty="0"/>
              <a:t>24 hours a day, </a:t>
            </a:r>
            <a:r>
              <a:rPr lang="en-US" sz="1900" dirty="0" smtClean="0"/>
              <a:t>7 </a:t>
            </a:r>
            <a:r>
              <a:rPr lang="en-US" sz="1900" dirty="0"/>
              <a:t>days a week</a:t>
            </a:r>
            <a:r>
              <a:rPr lang="en-US" sz="1900" dirty="0" smtClean="0"/>
              <a:t>)</a:t>
            </a:r>
            <a:endParaRPr lang="en-CA" sz="1900" dirty="0">
              <a:ea typeface="MS PGothic" charset="0"/>
            </a:endParaRPr>
          </a:p>
          <a:p>
            <a:pPr marL="0" indent="0">
              <a:buNone/>
            </a:pPr>
            <a:endParaRPr lang="en-CA" dirty="0">
              <a:latin typeface="Cambria Math" charset="0"/>
              <a:ea typeface="MS PGothic" charset="0"/>
            </a:endParaRPr>
          </a:p>
          <a:p>
            <a:pPr marL="0" indent="0">
              <a:buFontTx/>
              <a:buNone/>
            </a:pPr>
            <a:endParaRPr lang="en-CA" sz="2400" dirty="0">
              <a:latin typeface="Cambria Math" charset="0"/>
              <a:ea typeface="MS PGothic" charset="0"/>
            </a:endParaRPr>
          </a:p>
        </p:txBody>
      </p:sp>
    </p:spTree>
    <p:extLst>
      <p:ext uri="{BB962C8B-B14F-4D97-AF65-F5344CB8AC3E}">
        <p14:creationId xmlns:p14="http://schemas.microsoft.com/office/powerpoint/2010/main" val="36696264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title"/>
          </p:nvPr>
        </p:nvSpPr>
        <p:spPr>
          <a:xfrm>
            <a:off x="0" y="1"/>
            <a:ext cx="9144000" cy="1232479"/>
          </a:xfrm>
        </p:spPr>
        <p:txBody>
          <a:bodyPr/>
          <a:lstStyle/>
          <a:p>
            <a:pPr eaLnBrk="1" hangingPunct="1"/>
            <a:r>
              <a:rPr lang="en-CA" dirty="0" smtClean="0">
                <a:latin typeface="+mn-lt"/>
                <a:ea typeface="MS PGothic" charset="0"/>
              </a:rPr>
              <a:t>DISTRIBUTION OF ODR KITS</a:t>
            </a:r>
            <a:endParaRPr lang="en-US" dirty="0">
              <a:latin typeface="+mn-lt"/>
              <a:ea typeface="MS PGothic" charset="0"/>
            </a:endParaRPr>
          </a:p>
        </p:txBody>
      </p:sp>
      <p:sp>
        <p:nvSpPr>
          <p:cNvPr id="27650" name="Rectangle 7"/>
          <p:cNvSpPr>
            <a:spLocks noGrp="1" noChangeArrowheads="1"/>
          </p:cNvSpPr>
          <p:nvPr>
            <p:ph type="body" idx="1"/>
          </p:nvPr>
        </p:nvSpPr>
        <p:spPr>
          <a:xfrm>
            <a:off x="292101" y="1143001"/>
            <a:ext cx="8559800" cy="5156201"/>
          </a:xfrm>
        </p:spPr>
        <p:txBody>
          <a:bodyPr>
            <a:normAutofit fontScale="92500" lnSpcReduction="10000"/>
          </a:bodyPr>
          <a:lstStyle/>
          <a:p>
            <a:pPr marL="0" indent="0" algn="ctr">
              <a:buNone/>
              <a:defRPr/>
            </a:pPr>
            <a:r>
              <a:rPr lang="en-CA" sz="2800" b="1" dirty="0">
                <a:solidFill>
                  <a:srgbClr val="92D050"/>
                </a:solidFill>
                <a:ea typeface="ＭＳ Ｐゴシック" charset="0"/>
                <a:cs typeface="ＭＳ Ｐゴシック" charset="0"/>
              </a:rPr>
              <a:t>C</a:t>
            </a:r>
            <a:r>
              <a:rPr lang="en-CA" sz="2800" b="1" dirty="0" smtClean="0">
                <a:solidFill>
                  <a:srgbClr val="92D050"/>
                </a:solidFill>
                <a:ea typeface="ＭＳ Ｐゴシック" charset="0"/>
                <a:cs typeface="ＭＳ Ｐゴシック" charset="0"/>
              </a:rPr>
              <a:t>ommunity </a:t>
            </a:r>
            <a:r>
              <a:rPr lang="en-CA" sz="2800" b="1" dirty="0">
                <a:solidFill>
                  <a:srgbClr val="92D050"/>
                </a:solidFill>
                <a:ea typeface="ＭＳ Ｐゴシック" charset="0"/>
                <a:cs typeface="ＭＳ Ｐゴシック" charset="0"/>
              </a:rPr>
              <a:t>Settings </a:t>
            </a:r>
            <a:r>
              <a:rPr lang="en-CA" sz="2800" b="1" dirty="0" smtClean="0">
                <a:solidFill>
                  <a:srgbClr val="92D050"/>
                </a:solidFill>
                <a:ea typeface="ＭＳ Ｐゴシック" charset="0"/>
                <a:cs typeface="ＭＳ Ｐゴシック" charset="0"/>
              </a:rPr>
              <a:t>and </a:t>
            </a:r>
            <a:r>
              <a:rPr lang="en-CA" sz="2800" b="1" dirty="0">
                <a:solidFill>
                  <a:srgbClr val="92D050"/>
                </a:solidFill>
                <a:ea typeface="ＭＳ Ｐゴシック" charset="0"/>
                <a:cs typeface="ＭＳ Ｐゴシック" charset="0"/>
              </a:rPr>
              <a:t>Emergency Departments/Urgent Care Clinics</a:t>
            </a:r>
          </a:p>
          <a:p>
            <a:pPr marL="0" indent="0" algn="ctr" eaLnBrk="1" hangingPunct="1">
              <a:buNone/>
              <a:defRPr/>
            </a:pPr>
            <a:endParaRPr lang="en-CA" b="1" dirty="0" smtClean="0">
              <a:solidFill>
                <a:srgbClr val="92D050"/>
              </a:solidFill>
              <a:ea typeface="ＭＳ Ｐゴシック" charset="0"/>
              <a:cs typeface="ＭＳ Ｐゴシック" charset="0"/>
            </a:endParaRPr>
          </a:p>
          <a:p>
            <a:pPr marL="0" indent="0">
              <a:buNone/>
              <a:defRPr/>
            </a:pPr>
            <a:r>
              <a:rPr lang="en-CA" dirty="0" smtClean="0">
                <a:ea typeface="ＭＳ Ｐゴシック" charset="0"/>
                <a:cs typeface="ＭＳ Ｐゴシック" charset="0"/>
              </a:rPr>
              <a:t>Kits may now be handed out by </a:t>
            </a:r>
            <a:r>
              <a:rPr lang="en-CA" dirty="0" smtClean="0">
                <a:solidFill>
                  <a:schemeClr val="tx1"/>
                </a:solidFill>
                <a:ea typeface="ＭＳ Ｐゴシック" charset="0"/>
                <a:cs typeface="ＭＳ Ｐゴシック" charset="0"/>
              </a:rPr>
              <a:t>individuals</a:t>
            </a:r>
            <a:r>
              <a:rPr lang="en-CA" dirty="0" smtClean="0">
                <a:ea typeface="ＭＳ Ｐゴシック" charset="0"/>
                <a:cs typeface="ＭＳ Ｐゴシック" charset="0"/>
              </a:rPr>
              <a:t> representing or working in conjunction with AHS (including non-health care providers) if they have successfully completed the required training. </a:t>
            </a:r>
          </a:p>
          <a:p>
            <a:pPr marL="0" indent="0">
              <a:buNone/>
              <a:defRPr/>
            </a:pPr>
            <a:endParaRPr lang="en-US" dirty="0">
              <a:solidFill>
                <a:srgbClr val="FF0000"/>
              </a:solidFill>
              <a:ea typeface="ＭＳ Ｐゴシック" charset="0"/>
              <a:cs typeface="ＭＳ Ｐゴシック" charset="0"/>
            </a:endParaRPr>
          </a:p>
          <a:p>
            <a:pPr marL="0" indent="0">
              <a:buNone/>
              <a:defRPr/>
            </a:pPr>
            <a:r>
              <a:rPr lang="en-US" dirty="0" smtClean="0">
                <a:solidFill>
                  <a:schemeClr val="tx1"/>
                </a:solidFill>
                <a:ea typeface="ＭＳ Ｐゴシック" charset="0"/>
                <a:cs typeface="ＭＳ Ｐゴシック" charset="0"/>
              </a:rPr>
              <a:t>Health care providers should always consult with their regulatory Colleges regarding scope of practice and responsibilities related to naloxone</a:t>
            </a:r>
            <a:r>
              <a:rPr lang="en-US" dirty="0" smtClean="0">
                <a:solidFill>
                  <a:srgbClr val="000000"/>
                </a:solidFill>
                <a:ea typeface="ＭＳ Ｐゴシック" charset="0"/>
                <a:cs typeface="ＭＳ Ｐゴシック" charset="0"/>
              </a:rPr>
              <a:t>. </a:t>
            </a:r>
          </a:p>
          <a:p>
            <a:pPr marL="0" indent="0">
              <a:buNone/>
              <a:defRPr/>
            </a:pPr>
            <a:endParaRPr lang="en-US" dirty="0">
              <a:solidFill>
                <a:srgbClr val="FF0000"/>
              </a:solidFill>
              <a:ea typeface="ＭＳ Ｐゴシック" charset="0"/>
              <a:cs typeface="ＭＳ Ｐゴシック" charset="0"/>
            </a:endParaRPr>
          </a:p>
          <a:p>
            <a:pPr eaLnBrk="1" hangingPunct="1">
              <a:defRPr/>
            </a:pPr>
            <a:endParaRPr lang="en-US" sz="1700" dirty="0">
              <a:ea typeface="ＭＳ Ｐゴシック" charset="0"/>
              <a:cs typeface="ＭＳ Ｐゴシック" charset="0"/>
            </a:endParaRPr>
          </a:p>
        </p:txBody>
      </p:sp>
    </p:spTree>
    <p:extLst>
      <p:ext uri="{BB962C8B-B14F-4D97-AF65-F5344CB8AC3E}">
        <p14:creationId xmlns:p14="http://schemas.microsoft.com/office/powerpoint/2010/main" val="31823449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title"/>
          </p:nvPr>
        </p:nvSpPr>
        <p:spPr>
          <a:xfrm>
            <a:off x="0" y="1"/>
            <a:ext cx="9144000" cy="1232479"/>
          </a:xfrm>
        </p:spPr>
        <p:txBody>
          <a:bodyPr/>
          <a:lstStyle/>
          <a:p>
            <a:pPr eaLnBrk="1" hangingPunct="1"/>
            <a:r>
              <a:rPr lang="en-CA" dirty="0" smtClean="0">
                <a:latin typeface="+mn-lt"/>
                <a:ea typeface="MS PGothic" charset="0"/>
              </a:rPr>
              <a:t>DISTRIBUTION OF ODR KITS</a:t>
            </a:r>
            <a:endParaRPr lang="en-US" dirty="0">
              <a:latin typeface="+mn-lt"/>
              <a:ea typeface="MS PGothic" charset="0"/>
            </a:endParaRPr>
          </a:p>
        </p:txBody>
      </p:sp>
      <p:sp>
        <p:nvSpPr>
          <p:cNvPr id="27650" name="Rectangle 7"/>
          <p:cNvSpPr>
            <a:spLocks noGrp="1" noChangeArrowheads="1"/>
          </p:cNvSpPr>
          <p:nvPr>
            <p:ph type="body" idx="1"/>
          </p:nvPr>
        </p:nvSpPr>
        <p:spPr>
          <a:xfrm>
            <a:off x="292101" y="1232479"/>
            <a:ext cx="8559800" cy="5066722"/>
          </a:xfrm>
        </p:spPr>
        <p:txBody>
          <a:bodyPr>
            <a:normAutofit/>
          </a:bodyPr>
          <a:lstStyle/>
          <a:p>
            <a:pPr marL="0" indent="0" algn="ctr">
              <a:buNone/>
              <a:defRPr/>
            </a:pPr>
            <a:r>
              <a:rPr lang="en-CA" sz="2800" b="1" dirty="0" smtClean="0">
                <a:solidFill>
                  <a:srgbClr val="92D050"/>
                </a:solidFill>
                <a:ea typeface="ＭＳ Ｐゴシック" charset="0"/>
                <a:cs typeface="ＭＳ Ｐゴシック" charset="0"/>
              </a:rPr>
              <a:t>Community </a:t>
            </a:r>
            <a:r>
              <a:rPr lang="en-CA" sz="2800" b="1" dirty="0">
                <a:solidFill>
                  <a:srgbClr val="92D050"/>
                </a:solidFill>
                <a:ea typeface="ＭＳ Ｐゴシック" charset="0"/>
                <a:cs typeface="ＭＳ Ｐゴシック" charset="0"/>
              </a:rPr>
              <a:t>Settings and </a:t>
            </a:r>
            <a:r>
              <a:rPr lang="en-CA" sz="2800" b="1" dirty="0" smtClean="0">
                <a:solidFill>
                  <a:srgbClr val="92D050"/>
                </a:solidFill>
                <a:ea typeface="ＭＳ Ｐゴシック" charset="0"/>
                <a:cs typeface="ＭＳ Ｐゴシック" charset="0"/>
              </a:rPr>
              <a:t>Emergency </a:t>
            </a:r>
            <a:r>
              <a:rPr lang="en-CA" sz="2800" b="1" dirty="0">
                <a:solidFill>
                  <a:srgbClr val="92D050"/>
                </a:solidFill>
                <a:ea typeface="ＭＳ Ｐゴシック" charset="0"/>
                <a:cs typeface="ＭＳ Ｐゴシック" charset="0"/>
              </a:rPr>
              <a:t>Departments/Urgent Care </a:t>
            </a:r>
            <a:r>
              <a:rPr lang="en-CA" sz="2800" b="1" dirty="0" smtClean="0">
                <a:solidFill>
                  <a:srgbClr val="92D050"/>
                </a:solidFill>
                <a:ea typeface="ＭＳ Ｐゴシック" charset="0"/>
                <a:cs typeface="ＭＳ Ｐゴシック" charset="0"/>
              </a:rPr>
              <a:t>Clinics</a:t>
            </a:r>
          </a:p>
          <a:p>
            <a:pPr marL="0" indent="0" algn="ctr">
              <a:buNone/>
              <a:defRPr/>
            </a:pPr>
            <a:endParaRPr lang="en-CA" sz="2800" b="1" dirty="0">
              <a:solidFill>
                <a:srgbClr val="92D050"/>
              </a:solidFill>
              <a:ea typeface="ＭＳ Ｐゴシック" charset="0"/>
              <a:cs typeface="ＭＳ Ｐゴシック" charset="0"/>
            </a:endParaRPr>
          </a:p>
          <a:p>
            <a:pPr eaLnBrk="1" hangingPunct="1">
              <a:defRPr/>
            </a:pPr>
            <a:r>
              <a:rPr lang="en-CA" sz="2000" dirty="0" smtClean="0">
                <a:ea typeface="ＭＳ Ｐゴシック" charset="0"/>
                <a:cs typeface="ＭＳ Ｐゴシック" charset="0"/>
              </a:rPr>
              <a:t>Use the </a:t>
            </a:r>
            <a:r>
              <a:rPr lang="en-CA" sz="2000" dirty="0" smtClean="0">
                <a:solidFill>
                  <a:srgbClr val="27AAE1"/>
                </a:solidFill>
                <a:ea typeface="ＭＳ Ｐゴシック" charset="0"/>
                <a:cs typeface="ＭＳ Ｐゴシック" charset="0"/>
              </a:rPr>
              <a:t>Client Handout</a:t>
            </a:r>
            <a:r>
              <a:rPr lang="en-CA" sz="2000" dirty="0">
                <a:solidFill>
                  <a:srgbClr val="27AAE1"/>
                </a:solidFill>
                <a:ea typeface="ＭＳ Ｐゴシック" charset="0"/>
                <a:cs typeface="ＭＳ Ｐゴシック" charset="0"/>
              </a:rPr>
              <a:t> </a:t>
            </a:r>
            <a:r>
              <a:rPr lang="en-CA" sz="2000" dirty="0" smtClean="0">
                <a:ea typeface="ＭＳ Ｐゴシック" charset="0"/>
                <a:cs typeface="ＭＳ Ｐゴシック" charset="0"/>
              </a:rPr>
              <a:t>and the </a:t>
            </a:r>
            <a:r>
              <a:rPr lang="en-CA" sz="2000" dirty="0" smtClean="0">
                <a:solidFill>
                  <a:srgbClr val="27AAE1"/>
                </a:solidFill>
                <a:ea typeface="ＭＳ Ｐゴシック" charset="0"/>
                <a:cs typeface="ＭＳ Ｐゴシック" charset="0"/>
              </a:rPr>
              <a:t>Knowledge Checklist </a:t>
            </a:r>
            <a:r>
              <a:rPr lang="en-CA" sz="2000" dirty="0" smtClean="0">
                <a:ea typeface="ＭＳ Ｐゴシック" charset="0"/>
                <a:cs typeface="ＭＳ Ｐゴシック" charset="0"/>
              </a:rPr>
              <a:t>to review the key concepts related to opioid overdose prevention, recognition and response</a:t>
            </a:r>
          </a:p>
          <a:p>
            <a:pPr lvl="1">
              <a:buClr>
                <a:srgbClr val="92D050"/>
              </a:buClr>
              <a:buSzPct val="75000"/>
              <a:defRPr/>
            </a:pPr>
            <a:r>
              <a:rPr lang="en-CA" sz="2000" dirty="0" smtClean="0">
                <a:ea typeface="ＭＳ Ｐゴシック" charset="0"/>
                <a:cs typeface="ＭＳ Ｐゴシック" charset="0"/>
              </a:rPr>
              <a:t>Note that the recipient has the right to decline training; do your best to emphasize key points</a:t>
            </a:r>
          </a:p>
          <a:p>
            <a:pPr eaLnBrk="1" hangingPunct="1">
              <a:defRPr/>
            </a:pPr>
            <a:r>
              <a:rPr lang="en-CA" sz="2000" dirty="0" smtClean="0">
                <a:ea typeface="ＭＳ Ｐゴシック" charset="0"/>
                <a:cs typeface="ＭＳ Ｐゴシック" charset="0"/>
              </a:rPr>
              <a:t>Review </a:t>
            </a:r>
            <a:r>
              <a:rPr lang="en-CA" sz="2000" dirty="0">
                <a:ea typeface="ＭＳ Ｐゴシック" charset="0"/>
                <a:cs typeface="ＭＳ Ｐゴシック" charset="0"/>
              </a:rPr>
              <a:t>the contents of the kit with the </a:t>
            </a:r>
            <a:r>
              <a:rPr lang="en-CA" sz="2000" dirty="0" smtClean="0">
                <a:ea typeface="ＭＳ Ｐゴシック" charset="0"/>
                <a:cs typeface="ＭＳ Ｐゴシック" charset="0"/>
              </a:rPr>
              <a:t>client and ensure the kit is complete</a:t>
            </a:r>
          </a:p>
          <a:p>
            <a:pPr>
              <a:defRPr/>
            </a:pPr>
            <a:r>
              <a:rPr lang="en-CA" sz="2000" dirty="0">
                <a:solidFill>
                  <a:srgbClr val="000000"/>
                </a:solidFill>
                <a:ea typeface="ＭＳ Ｐゴシック" charset="0"/>
                <a:cs typeface="ＭＳ Ｐゴシック" charset="0"/>
              </a:rPr>
              <a:t>Complete the </a:t>
            </a:r>
            <a:r>
              <a:rPr lang="en-CA" sz="2000" dirty="0">
                <a:solidFill>
                  <a:srgbClr val="27AAE1"/>
                </a:solidFill>
                <a:ea typeface="ＭＳ Ｐゴシック" charset="0"/>
                <a:cs typeface="ＭＳ Ｐゴシック" charset="0"/>
              </a:rPr>
              <a:t>Distribution Record</a:t>
            </a:r>
          </a:p>
          <a:p>
            <a:pPr>
              <a:defRPr/>
            </a:pPr>
            <a:r>
              <a:rPr lang="en-CA" sz="2000" dirty="0">
                <a:ea typeface="ＭＳ Ｐゴシック" charset="0"/>
                <a:cs typeface="ＭＳ Ｐゴシック" charset="0"/>
              </a:rPr>
              <a:t>The </a:t>
            </a:r>
            <a:r>
              <a:rPr lang="en-CA" sz="2000" dirty="0">
                <a:solidFill>
                  <a:srgbClr val="27AAE1"/>
                </a:solidFill>
                <a:ea typeface="ＭＳ Ｐゴシック" charset="0"/>
                <a:cs typeface="ＭＳ Ｐゴシック" charset="0"/>
              </a:rPr>
              <a:t>Monthly Reporting Tool </a:t>
            </a:r>
            <a:r>
              <a:rPr lang="en-CA" sz="2000" dirty="0">
                <a:ea typeface="ＭＳ Ｐゴシック" charset="0"/>
                <a:cs typeface="ＭＳ Ｐゴシック" charset="0"/>
              </a:rPr>
              <a:t>must be completed monthly by one member of the team</a:t>
            </a:r>
          </a:p>
          <a:p>
            <a:pPr eaLnBrk="1" hangingPunct="1">
              <a:defRPr/>
            </a:pPr>
            <a:endParaRPr lang="en-US" sz="1700" dirty="0">
              <a:ea typeface="ＭＳ Ｐゴシック" charset="0"/>
              <a:cs typeface="ＭＳ Ｐゴシック" charset="0"/>
            </a:endParaRPr>
          </a:p>
        </p:txBody>
      </p:sp>
    </p:spTree>
    <p:extLst>
      <p:ext uri="{BB962C8B-B14F-4D97-AF65-F5344CB8AC3E}">
        <p14:creationId xmlns:p14="http://schemas.microsoft.com/office/powerpoint/2010/main" val="37583446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846262"/>
            <a:ext cx="8229600" cy="4163685"/>
          </a:xfrm>
        </p:spPr>
        <p:txBody>
          <a:bodyPr>
            <a:normAutofit fontScale="77500" lnSpcReduction="20000"/>
          </a:bodyPr>
          <a:lstStyle/>
          <a:p>
            <a:r>
              <a:rPr lang="en-US" dirty="0"/>
              <a:t>Overdose Response </a:t>
            </a:r>
            <a:r>
              <a:rPr lang="en-US" dirty="0" smtClean="0"/>
              <a:t>Kits are </a:t>
            </a:r>
            <a:r>
              <a:rPr lang="en-US" b="1" i="1" u="sng" dirty="0" smtClean="0"/>
              <a:t>not</a:t>
            </a:r>
            <a:r>
              <a:rPr lang="en-US" dirty="0" smtClean="0"/>
              <a:t> intended for </a:t>
            </a:r>
            <a:r>
              <a:rPr lang="en-US" dirty="0"/>
              <a:t>use by the organization for workplace health and safety strategies or by staff for the treatment of patients experiencing an overdose related to clinical interventions at the site (e.g., procedural sedation)</a:t>
            </a:r>
            <a:r>
              <a:rPr lang="en-US" dirty="0" smtClean="0"/>
              <a:t>.</a:t>
            </a:r>
          </a:p>
          <a:p>
            <a:pPr marL="0" indent="0">
              <a:buNone/>
            </a:pPr>
            <a:r>
              <a:rPr lang="en-US" dirty="0" smtClean="0"/>
              <a:t> </a:t>
            </a:r>
          </a:p>
          <a:p>
            <a:r>
              <a:rPr lang="en-US" dirty="0" smtClean="0"/>
              <a:t>The </a:t>
            </a:r>
            <a:r>
              <a:rPr lang="en-US" dirty="0"/>
              <a:t>clinical settings should keep a stock of naloxone on site for this purpose. </a:t>
            </a:r>
            <a:endParaRPr lang="en-US" dirty="0" smtClean="0"/>
          </a:p>
          <a:p>
            <a:endParaRPr lang="en-US" dirty="0" smtClean="0"/>
          </a:p>
          <a:p>
            <a:r>
              <a:rPr lang="en-US" dirty="0" smtClean="0"/>
              <a:t>Naloxone </a:t>
            </a:r>
            <a:r>
              <a:rPr lang="en-US" dirty="0"/>
              <a:t>may be ordered through the site’s usual source for stock medications. </a:t>
            </a:r>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t>Administration of Naloxone in Workplace Settings</a:t>
            </a:r>
            <a:endParaRPr lang="en-US" dirty="0"/>
          </a:p>
        </p:txBody>
      </p:sp>
    </p:spTree>
    <p:extLst>
      <p:ext uri="{BB962C8B-B14F-4D97-AF65-F5344CB8AC3E}">
        <p14:creationId xmlns:p14="http://schemas.microsoft.com/office/powerpoint/2010/main" val="16452538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846262"/>
            <a:ext cx="8229600" cy="4163685"/>
          </a:xfrm>
        </p:spPr>
        <p:txBody>
          <a:bodyPr>
            <a:normAutofit/>
          </a:bodyPr>
          <a:lstStyle/>
          <a:p>
            <a:pPr marL="0" indent="0" algn="ctr">
              <a:buNone/>
            </a:pPr>
            <a:r>
              <a:rPr lang="en-US" dirty="0" smtClean="0"/>
              <a:t>Please forward all Community Based Naloxone Program questions and concerns to: </a:t>
            </a:r>
          </a:p>
          <a:p>
            <a:pPr marL="0" indent="0">
              <a:buNone/>
            </a:pPr>
            <a:endParaRPr lang="en-US" dirty="0"/>
          </a:p>
          <a:p>
            <a:pPr marL="0" indent="0" algn="ctr">
              <a:buNone/>
            </a:pPr>
            <a:r>
              <a:rPr lang="en-US" sz="4000" b="1" dirty="0" err="1" smtClean="0"/>
              <a:t>Naloxone.Kit@ahs.ca</a:t>
            </a:r>
            <a:endParaRPr lang="en-US" sz="4000" b="1" dirty="0"/>
          </a:p>
        </p:txBody>
      </p:sp>
      <p:sp>
        <p:nvSpPr>
          <p:cNvPr id="3" name="Title 2"/>
          <p:cNvSpPr>
            <a:spLocks noGrp="1"/>
          </p:cNvSpPr>
          <p:nvPr>
            <p:ph type="title"/>
          </p:nvPr>
        </p:nvSpPr>
        <p:spPr/>
        <p:txBody>
          <a:bodyPr/>
          <a:lstStyle/>
          <a:p>
            <a:r>
              <a:rPr lang="en-US" dirty="0" smtClean="0"/>
              <a:t>Contact Information</a:t>
            </a:r>
            <a:endParaRPr lang="en-US" dirty="0"/>
          </a:p>
        </p:txBody>
      </p:sp>
    </p:spTree>
    <p:extLst>
      <p:ext uri="{BB962C8B-B14F-4D97-AF65-F5344CB8AC3E}">
        <p14:creationId xmlns:p14="http://schemas.microsoft.com/office/powerpoint/2010/main" val="915809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26"/>
            <p:extLst>
              <p:ext uri="{D42A27DB-BD31-4B8C-83A1-F6EECF244321}">
                <p14:modId xmlns:p14="http://schemas.microsoft.com/office/powerpoint/2010/main" val="1427582305"/>
              </p:ext>
            </p:extLst>
          </p:nvPr>
        </p:nvGraphicFramePr>
        <p:xfrm>
          <a:off x="457200" y="1989138"/>
          <a:ext cx="8147050" cy="3960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lstStyle/>
          <a:p>
            <a:r>
              <a:rPr lang="en-US" dirty="0" smtClean="0"/>
              <a:t>CBN Program Overview</a:t>
            </a:r>
            <a:endParaRPr lang="en-US" dirty="0"/>
          </a:p>
        </p:txBody>
      </p:sp>
      <p:pic>
        <p:nvPicPr>
          <p:cNvPr id="2" name="Picture 1"/>
          <p:cNvPicPr>
            <a:picLocks noChangeAspect="1"/>
          </p:cNvPicPr>
          <p:nvPr/>
        </p:nvPicPr>
        <p:blipFill>
          <a:blip r:embed="rId7"/>
          <a:stretch>
            <a:fillRect/>
          </a:stretch>
        </p:blipFill>
        <p:spPr>
          <a:xfrm>
            <a:off x="7197203" y="6248400"/>
            <a:ext cx="1432684" cy="457240"/>
          </a:xfrm>
          <a:prstGeom prst="rect">
            <a:avLst/>
          </a:prstGeom>
        </p:spPr>
      </p:pic>
    </p:spTree>
    <p:extLst>
      <p:ext uri="{BB962C8B-B14F-4D97-AF65-F5344CB8AC3E}">
        <p14:creationId xmlns:p14="http://schemas.microsoft.com/office/powerpoint/2010/main" val="1637256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6"/>
          </p:nvPr>
        </p:nvSpPr>
        <p:spPr/>
        <p:txBody>
          <a:bodyPr/>
          <a:lstStyle/>
          <a:p>
            <a:pPr marL="0" indent="0">
              <a:buNone/>
            </a:pPr>
            <a:r>
              <a:rPr lang="en-US" sz="3600" b="1" dirty="0" smtClean="0">
                <a:solidFill>
                  <a:srgbClr val="6D3A5D"/>
                </a:solidFill>
              </a:rPr>
              <a:t>Overdose Response Kit Distribution</a:t>
            </a:r>
          </a:p>
          <a:p>
            <a:pPr marL="0" indent="0">
              <a:buNone/>
            </a:pPr>
            <a:endParaRPr lang="en-US" sz="2400" b="1" dirty="0">
              <a:solidFill>
                <a:srgbClr val="6D3A5D"/>
              </a:solidFill>
            </a:endParaRPr>
          </a:p>
          <a:p>
            <a:pPr marL="0" indent="0">
              <a:buNone/>
            </a:pPr>
            <a:r>
              <a:rPr lang="en-US" sz="2400" b="1" dirty="0" smtClean="0">
                <a:solidFill>
                  <a:srgbClr val="6D3A5D"/>
                </a:solidFill>
              </a:rPr>
              <a:t>As of March </a:t>
            </a:r>
            <a:r>
              <a:rPr lang="en-US" sz="2400" b="1" dirty="0">
                <a:solidFill>
                  <a:srgbClr val="6D3A5D"/>
                </a:solidFill>
              </a:rPr>
              <a:t>31, 2018</a:t>
            </a:r>
          </a:p>
          <a:p>
            <a:r>
              <a:rPr lang="en-US" sz="2400" dirty="0">
                <a:solidFill>
                  <a:srgbClr val="6D3A5D"/>
                </a:solidFill>
              </a:rPr>
              <a:t>Cumulative Totals: </a:t>
            </a:r>
            <a:r>
              <a:rPr lang="en-US" sz="2400" dirty="0" smtClean="0">
                <a:solidFill>
                  <a:srgbClr val="6D3A5D"/>
                </a:solidFill>
              </a:rPr>
              <a:t>54,157</a:t>
            </a:r>
            <a:endParaRPr lang="en-US" sz="2400" dirty="0">
              <a:solidFill>
                <a:srgbClr val="6D3A5D"/>
              </a:solidFill>
            </a:endParaRPr>
          </a:p>
          <a:p>
            <a:r>
              <a:rPr lang="en-US" sz="2400" dirty="0">
                <a:solidFill>
                  <a:srgbClr val="6D3A5D"/>
                </a:solidFill>
              </a:rPr>
              <a:t>Number of Reported Reversals: 3,607</a:t>
            </a:r>
          </a:p>
          <a:p>
            <a:r>
              <a:rPr lang="en-US" sz="2400" dirty="0">
                <a:solidFill>
                  <a:srgbClr val="6D3A5D"/>
                </a:solidFill>
              </a:rPr>
              <a:t>Number of Providers/Sites:1501 </a:t>
            </a:r>
            <a:endParaRPr lang="en-US" sz="2400" dirty="0"/>
          </a:p>
          <a:p>
            <a:pPr marL="0" indent="0">
              <a:buNone/>
            </a:pPr>
            <a:endParaRPr lang="en-US" sz="2400" dirty="0"/>
          </a:p>
          <a:p>
            <a:pPr marL="0" indent="0">
              <a:buNone/>
            </a:pPr>
            <a:endParaRPr lang="en-US" dirty="0"/>
          </a:p>
        </p:txBody>
      </p:sp>
      <p:sp>
        <p:nvSpPr>
          <p:cNvPr id="5" name="Title 4"/>
          <p:cNvSpPr>
            <a:spLocks noGrp="1"/>
          </p:cNvSpPr>
          <p:nvPr>
            <p:ph type="title"/>
          </p:nvPr>
        </p:nvSpPr>
        <p:spPr/>
        <p:txBody>
          <a:bodyPr/>
          <a:lstStyle/>
          <a:p>
            <a:r>
              <a:rPr lang="en-US" dirty="0" smtClean="0"/>
              <a:t>CBN Program </a:t>
            </a:r>
            <a:r>
              <a:rPr lang="en-US" dirty="0"/>
              <a:t>Overview</a:t>
            </a:r>
          </a:p>
        </p:txBody>
      </p:sp>
      <p:pic>
        <p:nvPicPr>
          <p:cNvPr id="2" name="Picture 1"/>
          <p:cNvPicPr>
            <a:picLocks noChangeAspect="1"/>
          </p:cNvPicPr>
          <p:nvPr/>
        </p:nvPicPr>
        <p:blipFill>
          <a:blip r:embed="rId3"/>
          <a:stretch>
            <a:fillRect/>
          </a:stretch>
        </p:blipFill>
        <p:spPr>
          <a:xfrm>
            <a:off x="7139519" y="6248400"/>
            <a:ext cx="1432684" cy="457240"/>
          </a:xfrm>
          <a:prstGeom prst="rect">
            <a:avLst/>
          </a:prstGeom>
        </p:spPr>
      </p:pic>
    </p:spTree>
    <p:extLst>
      <p:ext uri="{BB962C8B-B14F-4D97-AF65-F5344CB8AC3E}">
        <p14:creationId xmlns:p14="http://schemas.microsoft.com/office/powerpoint/2010/main" val="2790925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6"/>
          </p:nvPr>
        </p:nvSpPr>
        <p:spPr/>
        <p:txBody>
          <a:bodyPr/>
          <a:lstStyle/>
          <a:p>
            <a:pPr marL="0" indent="0">
              <a:buNone/>
            </a:pPr>
            <a:r>
              <a:rPr lang="en-US" sz="2800" dirty="0" smtClean="0">
                <a:solidFill>
                  <a:srgbClr val="005E85"/>
                </a:solidFill>
              </a:rPr>
              <a:t> </a:t>
            </a:r>
            <a:endParaRPr lang="en-US" sz="2800" dirty="0">
              <a:solidFill>
                <a:srgbClr val="005E85"/>
              </a:solidFill>
            </a:endParaRPr>
          </a:p>
          <a:p>
            <a:pPr marL="0" indent="0">
              <a:buNone/>
            </a:pPr>
            <a:endParaRPr lang="en-US" dirty="0"/>
          </a:p>
        </p:txBody>
      </p:sp>
      <p:sp>
        <p:nvSpPr>
          <p:cNvPr id="5" name="Title 4"/>
          <p:cNvSpPr>
            <a:spLocks noGrp="1"/>
          </p:cNvSpPr>
          <p:nvPr>
            <p:ph type="title"/>
          </p:nvPr>
        </p:nvSpPr>
        <p:spPr/>
        <p:txBody>
          <a:bodyPr/>
          <a:lstStyle/>
          <a:p>
            <a:r>
              <a:rPr lang="en-US" dirty="0" smtClean="0"/>
              <a:t>Distribution Sites</a:t>
            </a:r>
            <a:endParaRPr lang="en-US" dirty="0"/>
          </a:p>
        </p:txBody>
      </p:sp>
      <p:pic>
        <p:nvPicPr>
          <p:cNvPr id="2" name="Picture 1"/>
          <p:cNvPicPr>
            <a:picLocks noChangeAspect="1"/>
          </p:cNvPicPr>
          <p:nvPr/>
        </p:nvPicPr>
        <p:blipFill>
          <a:blip r:embed="rId3"/>
          <a:stretch>
            <a:fillRect/>
          </a:stretch>
        </p:blipFill>
        <p:spPr>
          <a:xfrm>
            <a:off x="7171566" y="6248400"/>
            <a:ext cx="1432684" cy="45724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49951702"/>
              </p:ext>
            </p:extLst>
          </p:nvPr>
        </p:nvGraphicFramePr>
        <p:xfrm>
          <a:off x="609600" y="2287960"/>
          <a:ext cx="3810000" cy="3017520"/>
        </p:xfrm>
        <a:graphic>
          <a:graphicData uri="http://schemas.openxmlformats.org/drawingml/2006/table">
            <a:tbl>
              <a:tblPr firstRow="1" firstCol="1" bandRow="1">
                <a:tableStyleId>{073A0DAA-6AF3-43AB-8588-CEC1D06C72B9}</a:tableStyleId>
              </a:tblPr>
              <a:tblGrid>
                <a:gridCol w="3810000"/>
              </a:tblGrid>
              <a:tr h="161925">
                <a:tc>
                  <a:txBody>
                    <a:bodyPr/>
                    <a:lstStyle/>
                    <a:p>
                      <a:pPr marL="0" marR="0">
                        <a:spcBef>
                          <a:spcPts val="0"/>
                        </a:spcBef>
                        <a:spcAft>
                          <a:spcPts val="0"/>
                        </a:spcAft>
                      </a:pPr>
                      <a:r>
                        <a:rPr lang="en-US" sz="1100" dirty="0" err="1">
                          <a:effectLst/>
                        </a:rPr>
                        <a:t>O'Chiese</a:t>
                      </a:r>
                      <a:r>
                        <a:rPr lang="en-US" sz="1100" dirty="0">
                          <a:effectLst/>
                        </a:rPr>
                        <a:t> Health Centre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1925">
                <a:tc>
                  <a:txBody>
                    <a:bodyPr/>
                    <a:lstStyle/>
                    <a:p>
                      <a:pPr marL="0" marR="0">
                        <a:spcBef>
                          <a:spcPts val="0"/>
                        </a:spcBef>
                        <a:spcAft>
                          <a:spcPts val="0"/>
                        </a:spcAft>
                      </a:pPr>
                      <a:r>
                        <a:rPr lang="en-US" sz="1100" dirty="0">
                          <a:effectLst/>
                        </a:rPr>
                        <a:t>Bighorn Health Centre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1925">
                <a:tc>
                  <a:txBody>
                    <a:bodyPr/>
                    <a:lstStyle/>
                    <a:p>
                      <a:pPr marL="0" marR="0">
                        <a:spcBef>
                          <a:spcPts val="0"/>
                        </a:spcBef>
                        <a:spcAft>
                          <a:spcPts val="0"/>
                        </a:spcAft>
                      </a:pPr>
                      <a:r>
                        <a:rPr lang="en-US" sz="1100" dirty="0">
                          <a:effectLst/>
                        </a:rPr>
                        <a:t>Dr. Thomas Murray </a:t>
                      </a:r>
                      <a:r>
                        <a:rPr lang="en-US" sz="1100" dirty="0" err="1">
                          <a:effectLst/>
                        </a:rPr>
                        <a:t>Tsuut’ina</a:t>
                      </a:r>
                      <a:r>
                        <a:rPr lang="en-US" sz="1100" dirty="0">
                          <a:effectLst/>
                        </a:rPr>
                        <a:t> Health Centre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1925">
                <a:tc>
                  <a:txBody>
                    <a:bodyPr/>
                    <a:lstStyle/>
                    <a:p>
                      <a:pPr marL="0" marR="0">
                        <a:spcBef>
                          <a:spcPts val="0"/>
                        </a:spcBef>
                        <a:spcAft>
                          <a:spcPts val="0"/>
                        </a:spcAft>
                      </a:pPr>
                      <a:r>
                        <a:rPr lang="en-US" sz="1100" dirty="0">
                          <a:effectLst/>
                        </a:rPr>
                        <a:t>Fort McMurray PH for </a:t>
                      </a:r>
                      <a:r>
                        <a:rPr lang="en-US" sz="1100" dirty="0" err="1">
                          <a:effectLst/>
                        </a:rPr>
                        <a:t>Gregoire</a:t>
                      </a:r>
                      <a:r>
                        <a:rPr lang="en-US" sz="1100" dirty="0">
                          <a:effectLst/>
                        </a:rPr>
                        <a:t> Lake Reserve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1925">
                <a:tc>
                  <a:txBody>
                    <a:bodyPr/>
                    <a:lstStyle/>
                    <a:p>
                      <a:pPr marL="0" marR="0">
                        <a:spcBef>
                          <a:spcPts val="0"/>
                        </a:spcBef>
                        <a:spcAft>
                          <a:spcPts val="0"/>
                        </a:spcAft>
                      </a:pPr>
                      <a:r>
                        <a:rPr lang="en-US" sz="1100" dirty="0" err="1">
                          <a:effectLst/>
                        </a:rPr>
                        <a:t>Levern</a:t>
                      </a:r>
                      <a:r>
                        <a:rPr lang="en-US" sz="1100" dirty="0">
                          <a:effectLst/>
                        </a:rPr>
                        <a:t> Clinic/Blood Tribe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1925">
                <a:tc>
                  <a:txBody>
                    <a:bodyPr/>
                    <a:lstStyle/>
                    <a:p>
                      <a:pPr marL="0" marR="0">
                        <a:spcBef>
                          <a:spcPts val="0"/>
                        </a:spcBef>
                        <a:spcAft>
                          <a:spcPts val="0"/>
                        </a:spcAft>
                      </a:pPr>
                      <a:r>
                        <a:rPr lang="en-US" sz="1100" dirty="0" err="1">
                          <a:effectLst/>
                        </a:rPr>
                        <a:t>Maskwacis</a:t>
                      </a:r>
                      <a:r>
                        <a:rPr lang="en-US" sz="1100" dirty="0">
                          <a:effectLst/>
                        </a:rPr>
                        <a:t> Health Services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1925">
                <a:tc>
                  <a:txBody>
                    <a:bodyPr/>
                    <a:lstStyle/>
                    <a:p>
                      <a:pPr marL="0" marR="0">
                        <a:spcBef>
                          <a:spcPts val="0"/>
                        </a:spcBef>
                        <a:spcAft>
                          <a:spcPts val="0"/>
                        </a:spcAft>
                      </a:pPr>
                      <a:r>
                        <a:rPr lang="en-US" sz="1100" dirty="0" err="1">
                          <a:effectLst/>
                        </a:rPr>
                        <a:t>Nunee</a:t>
                      </a:r>
                      <a:r>
                        <a:rPr lang="en-US" sz="1100" dirty="0">
                          <a:effectLst/>
                        </a:rPr>
                        <a:t> Health Society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1925">
                <a:tc>
                  <a:txBody>
                    <a:bodyPr/>
                    <a:lstStyle/>
                    <a:p>
                      <a:pPr marL="0" marR="0">
                        <a:spcBef>
                          <a:spcPts val="0"/>
                        </a:spcBef>
                        <a:spcAft>
                          <a:spcPts val="0"/>
                        </a:spcAft>
                      </a:pPr>
                      <a:r>
                        <a:rPr lang="en-US" sz="1100" dirty="0">
                          <a:effectLst/>
                        </a:rPr>
                        <a:t>Enoch Cree Nation Health Services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1925">
                <a:tc>
                  <a:txBody>
                    <a:bodyPr/>
                    <a:lstStyle/>
                    <a:p>
                      <a:pPr marL="0" marR="0">
                        <a:spcBef>
                          <a:spcPts val="0"/>
                        </a:spcBef>
                        <a:spcAft>
                          <a:spcPts val="0"/>
                        </a:spcAft>
                      </a:pPr>
                      <a:r>
                        <a:rPr lang="en-US" sz="1100" dirty="0">
                          <a:effectLst/>
                        </a:rPr>
                        <a:t>Fox Lake Nursing Station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1925">
                <a:tc>
                  <a:txBody>
                    <a:bodyPr/>
                    <a:lstStyle/>
                    <a:p>
                      <a:pPr marL="0" marR="0">
                        <a:spcBef>
                          <a:spcPts val="0"/>
                        </a:spcBef>
                        <a:spcAft>
                          <a:spcPts val="0"/>
                        </a:spcAft>
                      </a:pPr>
                      <a:r>
                        <a:rPr lang="en-US" sz="1100" dirty="0">
                          <a:effectLst/>
                        </a:rPr>
                        <a:t>Garden River Nursing Station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1925">
                <a:tc>
                  <a:txBody>
                    <a:bodyPr/>
                    <a:lstStyle/>
                    <a:p>
                      <a:pPr marL="0" marR="0">
                        <a:spcBef>
                          <a:spcPts val="0"/>
                        </a:spcBef>
                        <a:spcAft>
                          <a:spcPts val="0"/>
                        </a:spcAft>
                      </a:pPr>
                      <a:r>
                        <a:rPr lang="en-US" sz="1100" dirty="0">
                          <a:effectLst/>
                        </a:rPr>
                        <a:t>Aboriginal Friendship Centre of Calgary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1925">
                <a:tc>
                  <a:txBody>
                    <a:bodyPr/>
                    <a:lstStyle/>
                    <a:p>
                      <a:pPr marL="0" marR="0">
                        <a:spcBef>
                          <a:spcPts val="0"/>
                        </a:spcBef>
                        <a:spcAft>
                          <a:spcPts val="0"/>
                        </a:spcAft>
                      </a:pPr>
                      <a:r>
                        <a:rPr lang="en-US" sz="1100" dirty="0" err="1">
                          <a:effectLst/>
                        </a:rPr>
                        <a:t>Maskwacis</a:t>
                      </a:r>
                      <a:r>
                        <a:rPr lang="en-US" sz="1100" dirty="0">
                          <a:effectLst/>
                        </a:rPr>
                        <a:t> Ambulance Authority Mobile Mental Health Team (Not for Administration)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1925">
                <a:tc>
                  <a:txBody>
                    <a:bodyPr/>
                    <a:lstStyle/>
                    <a:p>
                      <a:pPr marL="0" marR="0">
                        <a:spcBef>
                          <a:spcPts val="0"/>
                        </a:spcBef>
                        <a:spcAft>
                          <a:spcPts val="0"/>
                        </a:spcAft>
                      </a:pPr>
                      <a:r>
                        <a:rPr lang="en-US" sz="1100" dirty="0">
                          <a:effectLst/>
                        </a:rPr>
                        <a:t>Beaver Lake Health Services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1925">
                <a:tc>
                  <a:txBody>
                    <a:bodyPr/>
                    <a:lstStyle/>
                    <a:p>
                      <a:pPr marL="0" marR="0">
                        <a:spcBef>
                          <a:spcPts val="0"/>
                        </a:spcBef>
                        <a:spcAft>
                          <a:spcPts val="0"/>
                        </a:spcAft>
                      </a:pPr>
                      <a:r>
                        <a:rPr lang="en-US" sz="1100" dirty="0">
                          <a:effectLst/>
                        </a:rPr>
                        <a:t>Stan Daniels Healing Centre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1925">
                <a:tc>
                  <a:txBody>
                    <a:bodyPr/>
                    <a:lstStyle/>
                    <a:p>
                      <a:pPr marL="0" marR="0">
                        <a:spcBef>
                          <a:spcPts val="0"/>
                        </a:spcBef>
                        <a:spcAft>
                          <a:spcPts val="0"/>
                        </a:spcAft>
                      </a:pPr>
                      <a:r>
                        <a:rPr lang="en-US" sz="1100" dirty="0" err="1">
                          <a:effectLst/>
                        </a:rPr>
                        <a:t>Siksika</a:t>
                      </a:r>
                      <a:r>
                        <a:rPr lang="en-US" sz="1100" dirty="0">
                          <a:effectLst/>
                        </a:rPr>
                        <a:t> Emergency Medical Services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1925">
                <a:tc>
                  <a:txBody>
                    <a:bodyPr/>
                    <a:lstStyle/>
                    <a:p>
                      <a:pPr marL="0" marR="0">
                        <a:spcBef>
                          <a:spcPts val="0"/>
                        </a:spcBef>
                        <a:spcAft>
                          <a:spcPts val="0"/>
                        </a:spcAft>
                      </a:pPr>
                      <a:r>
                        <a:rPr lang="en-US" sz="1100" dirty="0">
                          <a:effectLst/>
                        </a:rPr>
                        <a:t>John </a:t>
                      </a:r>
                      <a:r>
                        <a:rPr lang="en-US" sz="1100" dirty="0" err="1">
                          <a:effectLst/>
                        </a:rPr>
                        <a:t>D'or</a:t>
                      </a:r>
                      <a:r>
                        <a:rPr lang="en-US" sz="1100" dirty="0">
                          <a:effectLst/>
                        </a:rPr>
                        <a:t> Nursing Stations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1925">
                <a:tc>
                  <a:txBody>
                    <a:bodyPr/>
                    <a:lstStyle/>
                    <a:p>
                      <a:pPr marL="0" marR="0">
                        <a:spcBef>
                          <a:spcPts val="0"/>
                        </a:spcBef>
                        <a:spcAft>
                          <a:spcPts val="0"/>
                        </a:spcAft>
                      </a:pPr>
                      <a:r>
                        <a:rPr lang="en-US" sz="1100" dirty="0">
                          <a:effectLst/>
                        </a:rPr>
                        <a:t>Woodland Cree </a:t>
                      </a:r>
                      <a:r>
                        <a:rPr lang="en-US" sz="1100" dirty="0" err="1">
                          <a:effectLst/>
                        </a:rPr>
                        <a:t>Cadotte</a:t>
                      </a:r>
                      <a:r>
                        <a:rPr lang="en-US" sz="1100" dirty="0">
                          <a:effectLst/>
                        </a:rPr>
                        <a:t> Lake and Lubicon Lake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151774178"/>
              </p:ext>
            </p:extLst>
          </p:nvPr>
        </p:nvGraphicFramePr>
        <p:xfrm>
          <a:off x="4419600" y="2287961"/>
          <a:ext cx="4114800" cy="3017521"/>
        </p:xfrm>
        <a:graphic>
          <a:graphicData uri="http://schemas.openxmlformats.org/drawingml/2006/table">
            <a:tbl>
              <a:tblPr firstRow="1" firstCol="1" bandRow="1">
                <a:tableStyleId>{073A0DAA-6AF3-43AB-8588-CEC1D06C72B9}</a:tableStyleId>
              </a:tblPr>
              <a:tblGrid>
                <a:gridCol w="4114800"/>
              </a:tblGrid>
              <a:tr h="167640">
                <a:tc>
                  <a:txBody>
                    <a:bodyPr/>
                    <a:lstStyle/>
                    <a:p>
                      <a:pPr marL="0" marR="0">
                        <a:spcBef>
                          <a:spcPts val="0"/>
                        </a:spcBef>
                        <a:spcAft>
                          <a:spcPts val="0"/>
                        </a:spcAft>
                      </a:pPr>
                      <a:r>
                        <a:rPr lang="en-US" sz="1100" dirty="0">
                          <a:effectLst/>
                        </a:rPr>
                        <a:t>Stoney Trail Wellness Centre Eden Valley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7640">
                <a:tc>
                  <a:txBody>
                    <a:bodyPr/>
                    <a:lstStyle/>
                    <a:p>
                      <a:pPr marL="0" marR="0">
                        <a:spcBef>
                          <a:spcPts val="0"/>
                        </a:spcBef>
                        <a:spcAft>
                          <a:spcPts val="0"/>
                        </a:spcAft>
                      </a:pPr>
                      <a:r>
                        <a:rPr lang="en-US" sz="1100" dirty="0">
                          <a:effectLst/>
                        </a:rPr>
                        <a:t>Alexander First Nations Health Services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7640">
                <a:tc>
                  <a:txBody>
                    <a:bodyPr/>
                    <a:lstStyle/>
                    <a:p>
                      <a:pPr marL="0" marR="0">
                        <a:spcBef>
                          <a:spcPts val="0"/>
                        </a:spcBef>
                        <a:spcAft>
                          <a:spcPts val="0"/>
                        </a:spcAft>
                      </a:pPr>
                      <a:r>
                        <a:rPr lang="en-US" sz="1100" dirty="0" err="1">
                          <a:effectLst/>
                        </a:rPr>
                        <a:t>Tawow</a:t>
                      </a:r>
                      <a:r>
                        <a:rPr lang="en-US" sz="1100" dirty="0">
                          <a:effectLst/>
                        </a:rPr>
                        <a:t> Community Centre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7640">
                <a:tc>
                  <a:txBody>
                    <a:bodyPr/>
                    <a:lstStyle/>
                    <a:p>
                      <a:pPr marL="0" marR="0">
                        <a:spcBef>
                          <a:spcPts val="0"/>
                        </a:spcBef>
                        <a:spcAft>
                          <a:spcPts val="0"/>
                        </a:spcAft>
                      </a:pPr>
                      <a:r>
                        <a:rPr lang="en-US" sz="1100" dirty="0">
                          <a:effectLst/>
                        </a:rPr>
                        <a:t>Calling Lake Community Health Services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7640">
                <a:tc>
                  <a:txBody>
                    <a:bodyPr/>
                    <a:lstStyle/>
                    <a:p>
                      <a:pPr marL="0" marR="0">
                        <a:spcBef>
                          <a:spcPts val="0"/>
                        </a:spcBef>
                        <a:spcAft>
                          <a:spcPts val="0"/>
                        </a:spcAft>
                      </a:pPr>
                      <a:r>
                        <a:rPr lang="en-US" sz="1100" dirty="0">
                          <a:effectLst/>
                        </a:rPr>
                        <a:t>Heart Lake First Nation Health Centre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7640">
                <a:tc>
                  <a:txBody>
                    <a:bodyPr/>
                    <a:lstStyle/>
                    <a:p>
                      <a:pPr marL="0" marR="0">
                        <a:spcBef>
                          <a:spcPts val="0"/>
                        </a:spcBef>
                        <a:spcAft>
                          <a:spcPts val="0"/>
                        </a:spcAft>
                      </a:pPr>
                      <a:r>
                        <a:rPr lang="en-US" sz="1100" dirty="0">
                          <a:effectLst/>
                        </a:rPr>
                        <a:t>Cold Lake First Nations Health Center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7640">
                <a:tc>
                  <a:txBody>
                    <a:bodyPr/>
                    <a:lstStyle/>
                    <a:p>
                      <a:pPr marL="0" marR="0">
                        <a:spcBef>
                          <a:spcPts val="0"/>
                        </a:spcBef>
                        <a:spcAft>
                          <a:spcPts val="0"/>
                        </a:spcAft>
                      </a:pPr>
                      <a:r>
                        <a:rPr lang="en-US" sz="1100" dirty="0" err="1">
                          <a:effectLst/>
                        </a:rPr>
                        <a:t>Poundmaker's</a:t>
                      </a:r>
                      <a:r>
                        <a:rPr lang="en-US" sz="1100" dirty="0">
                          <a:effectLst/>
                        </a:rPr>
                        <a:t> Lodge Treatment </a:t>
                      </a:r>
                      <a:r>
                        <a:rPr lang="en-US" sz="1100" dirty="0" err="1">
                          <a:effectLst/>
                        </a:rPr>
                        <a:t>Centres</a:t>
                      </a: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7640">
                <a:tc>
                  <a:txBody>
                    <a:bodyPr/>
                    <a:lstStyle/>
                    <a:p>
                      <a:pPr marL="0" marR="0">
                        <a:spcBef>
                          <a:spcPts val="0"/>
                        </a:spcBef>
                        <a:spcAft>
                          <a:spcPts val="0"/>
                        </a:spcAft>
                      </a:pPr>
                      <a:r>
                        <a:rPr lang="en-US" sz="1100" dirty="0">
                          <a:effectLst/>
                        </a:rPr>
                        <a:t>Alexis </a:t>
                      </a:r>
                      <a:r>
                        <a:rPr lang="en-US" sz="1100" dirty="0" err="1">
                          <a:effectLst/>
                        </a:rPr>
                        <a:t>Nakota</a:t>
                      </a:r>
                      <a:r>
                        <a:rPr lang="en-US" sz="1100" dirty="0">
                          <a:effectLst/>
                        </a:rPr>
                        <a:t> Sioux First Nation Health Center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7640">
                <a:tc>
                  <a:txBody>
                    <a:bodyPr/>
                    <a:lstStyle/>
                    <a:p>
                      <a:pPr marL="0" marR="0">
                        <a:spcBef>
                          <a:spcPts val="0"/>
                        </a:spcBef>
                        <a:spcAft>
                          <a:spcPts val="0"/>
                        </a:spcAft>
                      </a:pPr>
                      <a:r>
                        <a:rPr lang="en-US" sz="1100" dirty="0">
                          <a:effectLst/>
                        </a:rPr>
                        <a:t>Sturgeon Lake First Nation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5281">
                <a:tc>
                  <a:txBody>
                    <a:bodyPr/>
                    <a:lstStyle/>
                    <a:p>
                      <a:pPr marL="0" marR="0">
                        <a:spcBef>
                          <a:spcPts val="0"/>
                        </a:spcBef>
                        <a:spcAft>
                          <a:spcPts val="0"/>
                        </a:spcAft>
                      </a:pPr>
                      <a:r>
                        <a:rPr lang="en-US" sz="1100" dirty="0">
                          <a:effectLst/>
                        </a:rPr>
                        <a:t>Harm Reduction Community Health - Blood Tribe Department of Health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7640">
                <a:tc>
                  <a:txBody>
                    <a:bodyPr/>
                    <a:lstStyle/>
                    <a:p>
                      <a:pPr marL="0" marR="0">
                        <a:spcBef>
                          <a:spcPts val="0"/>
                        </a:spcBef>
                        <a:spcAft>
                          <a:spcPts val="0"/>
                        </a:spcAft>
                      </a:pPr>
                      <a:r>
                        <a:rPr lang="en-US" sz="1100" dirty="0">
                          <a:effectLst/>
                        </a:rPr>
                        <a:t>Paul First Nation Health Centre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7640">
                <a:tc>
                  <a:txBody>
                    <a:bodyPr/>
                    <a:lstStyle/>
                    <a:p>
                      <a:pPr marL="0" marR="0">
                        <a:spcBef>
                          <a:spcPts val="0"/>
                        </a:spcBef>
                        <a:spcAft>
                          <a:spcPts val="0"/>
                        </a:spcAft>
                      </a:pPr>
                      <a:r>
                        <a:rPr lang="en-US" sz="1100" dirty="0" err="1">
                          <a:effectLst/>
                        </a:rPr>
                        <a:t>Kapown</a:t>
                      </a:r>
                      <a:r>
                        <a:rPr lang="en-US" sz="1100" dirty="0">
                          <a:effectLst/>
                        </a:rPr>
                        <a:t> Rehabilitation Centre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7640">
                <a:tc>
                  <a:txBody>
                    <a:bodyPr/>
                    <a:lstStyle/>
                    <a:p>
                      <a:pPr marL="0" marR="0">
                        <a:spcBef>
                          <a:spcPts val="0"/>
                        </a:spcBef>
                        <a:spcAft>
                          <a:spcPts val="0"/>
                        </a:spcAft>
                      </a:pPr>
                      <a:r>
                        <a:rPr lang="en-US" sz="1100" dirty="0">
                          <a:effectLst/>
                        </a:rPr>
                        <a:t>Horse Lake Wellness Centre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7640">
                <a:tc>
                  <a:txBody>
                    <a:bodyPr/>
                    <a:lstStyle/>
                    <a:p>
                      <a:pPr marL="0" marR="0">
                        <a:spcBef>
                          <a:spcPts val="0"/>
                        </a:spcBef>
                        <a:spcAft>
                          <a:spcPts val="0"/>
                        </a:spcAft>
                      </a:pPr>
                      <a:r>
                        <a:rPr lang="en-US" sz="1100" dirty="0">
                          <a:effectLst/>
                        </a:rPr>
                        <a:t>Stoney Health Services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7640">
                <a:tc>
                  <a:txBody>
                    <a:bodyPr/>
                    <a:lstStyle/>
                    <a:p>
                      <a:pPr marL="0" marR="0">
                        <a:spcBef>
                          <a:spcPts val="0"/>
                        </a:spcBef>
                        <a:spcAft>
                          <a:spcPts val="0"/>
                        </a:spcAft>
                      </a:pPr>
                      <a:r>
                        <a:rPr lang="en-US" sz="1100" dirty="0">
                          <a:effectLst/>
                        </a:rPr>
                        <a:t>Morning Sky Health and Wellness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7640">
                <a:tc>
                  <a:txBody>
                    <a:bodyPr/>
                    <a:lstStyle/>
                    <a:p>
                      <a:pPr marL="0" marR="0">
                        <a:spcBef>
                          <a:spcPts val="0"/>
                        </a:spcBef>
                        <a:spcAft>
                          <a:spcPts val="0"/>
                        </a:spcAft>
                      </a:pPr>
                      <a:r>
                        <a:rPr lang="en-US" sz="1100" dirty="0">
                          <a:effectLst/>
                        </a:rPr>
                        <a:t>Duncan Health Centre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7640">
                <a:tc>
                  <a:txBody>
                    <a:bodyPr/>
                    <a:lstStyle/>
                    <a:p>
                      <a:pPr marL="0" marR="0">
                        <a:spcBef>
                          <a:spcPts val="0"/>
                        </a:spcBef>
                        <a:spcAft>
                          <a:spcPts val="0"/>
                        </a:spcAft>
                      </a:pPr>
                      <a:r>
                        <a:rPr lang="en-US" sz="1100" dirty="0" err="1">
                          <a:effectLst/>
                        </a:rPr>
                        <a:t>Sunchild</a:t>
                      </a:r>
                      <a:r>
                        <a:rPr lang="en-US" sz="1100" dirty="0">
                          <a:effectLst/>
                        </a:rPr>
                        <a:t> Health Centre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171200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6"/>
          </p:nvPr>
        </p:nvSpPr>
        <p:spPr/>
        <p:txBody>
          <a:bodyPr/>
          <a:lstStyle/>
          <a:p>
            <a:r>
              <a:rPr lang="en-US" sz="2400" dirty="0">
                <a:solidFill>
                  <a:srgbClr val="005E85"/>
                </a:solidFill>
              </a:rPr>
              <a:t>Procurement and distribution </a:t>
            </a:r>
            <a:r>
              <a:rPr lang="en-US" sz="2400" dirty="0" smtClean="0">
                <a:solidFill>
                  <a:srgbClr val="005E85"/>
                </a:solidFill>
              </a:rPr>
              <a:t>of </a:t>
            </a:r>
            <a:r>
              <a:rPr lang="en-US" sz="2400" dirty="0" smtClean="0">
                <a:solidFill>
                  <a:srgbClr val="005E85"/>
                </a:solidFill>
              </a:rPr>
              <a:t>kits </a:t>
            </a:r>
            <a:r>
              <a:rPr lang="en-US" sz="2400" dirty="0">
                <a:solidFill>
                  <a:srgbClr val="005E85"/>
                </a:solidFill>
              </a:rPr>
              <a:t>throughout Alberta</a:t>
            </a:r>
          </a:p>
          <a:p>
            <a:r>
              <a:rPr lang="en-US" sz="2400" dirty="0">
                <a:solidFill>
                  <a:srgbClr val="005E85"/>
                </a:solidFill>
              </a:rPr>
              <a:t>Education and training</a:t>
            </a:r>
          </a:p>
          <a:p>
            <a:r>
              <a:rPr lang="en-US" sz="2400" dirty="0" err="1" smtClean="0">
                <a:solidFill>
                  <a:srgbClr val="005E85"/>
                </a:solidFill>
              </a:rPr>
              <a:t>Intersectoral</a:t>
            </a:r>
            <a:r>
              <a:rPr lang="en-US" sz="2400" dirty="0" smtClean="0">
                <a:solidFill>
                  <a:srgbClr val="005E85"/>
                </a:solidFill>
              </a:rPr>
              <a:t> collaboration </a:t>
            </a:r>
            <a:endParaRPr lang="en-US" sz="2400" dirty="0">
              <a:solidFill>
                <a:srgbClr val="005E85"/>
              </a:solidFill>
            </a:endParaRPr>
          </a:p>
          <a:p>
            <a:r>
              <a:rPr lang="en-US" sz="2400" dirty="0">
                <a:solidFill>
                  <a:srgbClr val="005E85"/>
                </a:solidFill>
              </a:rPr>
              <a:t>Capacity building</a:t>
            </a:r>
          </a:p>
          <a:p>
            <a:r>
              <a:rPr lang="en-US" sz="2400" dirty="0" smtClean="0">
                <a:solidFill>
                  <a:srgbClr val="005E85"/>
                </a:solidFill>
              </a:rPr>
              <a:t>Surveillance system development</a:t>
            </a:r>
            <a:endParaRPr lang="en-US" sz="2400" dirty="0">
              <a:solidFill>
                <a:srgbClr val="005E85"/>
              </a:solidFill>
            </a:endParaRPr>
          </a:p>
          <a:p>
            <a:r>
              <a:rPr lang="en-US" sz="2400" dirty="0" smtClean="0">
                <a:solidFill>
                  <a:srgbClr val="005E85"/>
                </a:solidFill>
              </a:rPr>
              <a:t>Policy development</a:t>
            </a:r>
          </a:p>
          <a:p>
            <a:r>
              <a:rPr lang="en-US" sz="2400" dirty="0" smtClean="0">
                <a:solidFill>
                  <a:srgbClr val="005E85"/>
                </a:solidFill>
              </a:rPr>
              <a:t>Evaluation</a:t>
            </a:r>
          </a:p>
          <a:p>
            <a:r>
              <a:rPr lang="en-US" sz="2400" dirty="0">
                <a:solidFill>
                  <a:srgbClr val="005E85"/>
                </a:solidFill>
              </a:rPr>
              <a:t>Public awareness</a:t>
            </a:r>
          </a:p>
          <a:p>
            <a:pPr marL="0" indent="0">
              <a:buNone/>
            </a:pPr>
            <a:endParaRPr lang="en-US" sz="1600" dirty="0"/>
          </a:p>
          <a:p>
            <a:endParaRPr lang="en-US" sz="1600" dirty="0" smtClean="0"/>
          </a:p>
          <a:p>
            <a:pPr marL="0" indent="0">
              <a:buNone/>
            </a:pPr>
            <a:endParaRPr lang="en-US" sz="1600" dirty="0"/>
          </a:p>
          <a:p>
            <a:pPr marL="0" indent="0">
              <a:buNone/>
            </a:pPr>
            <a:endParaRPr lang="en-US" sz="1600" dirty="0" smtClean="0"/>
          </a:p>
          <a:p>
            <a:endParaRPr lang="en-US" sz="2800" dirty="0"/>
          </a:p>
        </p:txBody>
      </p:sp>
      <p:sp>
        <p:nvSpPr>
          <p:cNvPr id="5" name="Title 4"/>
          <p:cNvSpPr>
            <a:spLocks noGrp="1"/>
          </p:cNvSpPr>
          <p:nvPr>
            <p:ph type="title"/>
          </p:nvPr>
        </p:nvSpPr>
        <p:spPr/>
        <p:txBody>
          <a:bodyPr/>
          <a:lstStyle/>
          <a:p>
            <a:r>
              <a:rPr lang="en-US" dirty="0" smtClean="0"/>
              <a:t>Activities to Date </a:t>
            </a:r>
            <a:endParaRPr lang="en-US" dirty="0"/>
          </a:p>
        </p:txBody>
      </p:sp>
      <p:pic>
        <p:nvPicPr>
          <p:cNvPr id="2" name="Picture 1"/>
          <p:cNvPicPr>
            <a:picLocks noChangeAspect="1"/>
          </p:cNvPicPr>
          <p:nvPr/>
        </p:nvPicPr>
        <p:blipFill>
          <a:blip r:embed="rId3"/>
          <a:stretch>
            <a:fillRect/>
          </a:stretch>
        </p:blipFill>
        <p:spPr>
          <a:xfrm>
            <a:off x="7146641" y="6304235"/>
            <a:ext cx="1432684" cy="457240"/>
          </a:xfrm>
          <a:prstGeom prst="rect">
            <a:avLst/>
          </a:prstGeom>
        </p:spPr>
      </p:pic>
    </p:spTree>
    <p:extLst>
      <p:ext uri="{BB962C8B-B14F-4D97-AF65-F5344CB8AC3E}">
        <p14:creationId xmlns:p14="http://schemas.microsoft.com/office/powerpoint/2010/main" val="2859834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6"/>
          </p:nvPr>
        </p:nvSpPr>
        <p:spPr/>
        <p:txBody>
          <a:bodyPr/>
          <a:lstStyle/>
          <a:p>
            <a:pPr marL="0" indent="0">
              <a:buNone/>
            </a:pPr>
            <a:r>
              <a:rPr lang="en-US" sz="2800" dirty="0">
                <a:solidFill>
                  <a:srgbClr val="005E85"/>
                </a:solidFill>
              </a:rPr>
              <a:t>2016:</a:t>
            </a:r>
            <a:endParaRPr lang="en-CA" sz="2800" dirty="0">
              <a:solidFill>
                <a:srgbClr val="005E85"/>
              </a:solidFill>
            </a:endParaRPr>
          </a:p>
          <a:p>
            <a:r>
              <a:rPr lang="en-CA" sz="2800" dirty="0">
                <a:solidFill>
                  <a:srgbClr val="005E85"/>
                </a:solidFill>
              </a:rPr>
              <a:t>Reschedule naloxone to a Schedule 2 </a:t>
            </a:r>
            <a:r>
              <a:rPr lang="en-CA" sz="2800" dirty="0" smtClean="0">
                <a:solidFill>
                  <a:srgbClr val="005E85"/>
                </a:solidFill>
              </a:rPr>
              <a:t>drug</a:t>
            </a:r>
          </a:p>
          <a:p>
            <a:endParaRPr lang="en-CA" sz="2800" dirty="0" smtClean="0">
              <a:solidFill>
                <a:srgbClr val="005E85"/>
              </a:solidFill>
            </a:endParaRPr>
          </a:p>
          <a:p>
            <a:pPr marL="0" indent="0">
              <a:buNone/>
            </a:pPr>
            <a:r>
              <a:rPr lang="en-US" sz="2800" dirty="0" smtClean="0">
                <a:solidFill>
                  <a:srgbClr val="005E85"/>
                </a:solidFill>
              </a:rPr>
              <a:t>2017</a:t>
            </a:r>
            <a:r>
              <a:rPr lang="en-US" sz="2800" dirty="0">
                <a:solidFill>
                  <a:srgbClr val="005E85"/>
                </a:solidFill>
              </a:rPr>
              <a:t>:</a:t>
            </a:r>
          </a:p>
          <a:p>
            <a:r>
              <a:rPr lang="en-US" sz="2800" dirty="0">
                <a:solidFill>
                  <a:srgbClr val="005E85"/>
                </a:solidFill>
              </a:rPr>
              <a:t>De-Schedule naloxone</a:t>
            </a:r>
          </a:p>
          <a:p>
            <a:r>
              <a:rPr lang="en-CA" sz="2800" dirty="0" smtClean="0">
                <a:solidFill>
                  <a:srgbClr val="005E85"/>
                </a:solidFill>
              </a:rPr>
              <a:t>Ministerial </a:t>
            </a:r>
            <a:r>
              <a:rPr lang="en-CA" sz="2800" dirty="0">
                <a:solidFill>
                  <a:srgbClr val="005E85"/>
                </a:solidFill>
              </a:rPr>
              <a:t>Order to authorize Police, Peace Officers, Fire Fighters to administer injectable naloxone as part of their employment</a:t>
            </a:r>
          </a:p>
          <a:p>
            <a:endParaRPr lang="en-US" sz="2800" dirty="0"/>
          </a:p>
        </p:txBody>
      </p:sp>
      <p:sp>
        <p:nvSpPr>
          <p:cNvPr id="5" name="Title 4"/>
          <p:cNvSpPr>
            <a:spLocks noGrp="1"/>
          </p:cNvSpPr>
          <p:nvPr>
            <p:ph type="title"/>
          </p:nvPr>
        </p:nvSpPr>
        <p:spPr/>
        <p:txBody>
          <a:bodyPr/>
          <a:lstStyle/>
          <a:p>
            <a:r>
              <a:rPr lang="en-US" dirty="0" smtClean="0"/>
              <a:t>Legislative Changes</a:t>
            </a:r>
            <a:endParaRPr lang="en-US" dirty="0"/>
          </a:p>
        </p:txBody>
      </p:sp>
      <p:pic>
        <p:nvPicPr>
          <p:cNvPr id="2" name="Picture 1"/>
          <p:cNvPicPr>
            <a:picLocks noChangeAspect="1"/>
          </p:cNvPicPr>
          <p:nvPr/>
        </p:nvPicPr>
        <p:blipFill>
          <a:blip r:embed="rId3"/>
          <a:stretch>
            <a:fillRect/>
          </a:stretch>
        </p:blipFill>
        <p:spPr>
          <a:xfrm>
            <a:off x="7162774" y="6324600"/>
            <a:ext cx="1432684" cy="457240"/>
          </a:xfrm>
          <a:prstGeom prst="rect">
            <a:avLst/>
          </a:prstGeom>
        </p:spPr>
      </p:pic>
    </p:spTree>
    <p:extLst>
      <p:ext uri="{BB962C8B-B14F-4D97-AF65-F5344CB8AC3E}">
        <p14:creationId xmlns:p14="http://schemas.microsoft.com/office/powerpoint/2010/main" val="523360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6"/>
          </p:nvPr>
        </p:nvSpPr>
        <p:spPr/>
        <p:txBody>
          <a:bodyPr/>
          <a:lstStyle/>
          <a:p>
            <a:r>
              <a:rPr lang="en-US" sz="2800" dirty="0" smtClean="0">
                <a:solidFill>
                  <a:srgbClr val="005E85"/>
                </a:solidFill>
              </a:rPr>
              <a:t>Largest distribution CBN network in Canada</a:t>
            </a:r>
          </a:p>
          <a:p>
            <a:r>
              <a:rPr lang="en-US" sz="2800" dirty="0" smtClean="0">
                <a:solidFill>
                  <a:srgbClr val="005E85"/>
                </a:solidFill>
              </a:rPr>
              <a:t>Collaboration and partnerships</a:t>
            </a:r>
          </a:p>
          <a:p>
            <a:r>
              <a:rPr lang="en-US" sz="2800" dirty="0" smtClean="0">
                <a:solidFill>
                  <a:srgbClr val="005E85"/>
                </a:solidFill>
              </a:rPr>
              <a:t>Development of education materials and resources</a:t>
            </a:r>
          </a:p>
          <a:p>
            <a:r>
              <a:rPr lang="en-US" sz="2800" dirty="0">
                <a:solidFill>
                  <a:srgbClr val="005E85"/>
                </a:solidFill>
              </a:rPr>
              <a:t>Surveillance</a:t>
            </a:r>
            <a:endParaRPr lang="en-US" sz="2800" dirty="0" smtClean="0">
              <a:solidFill>
                <a:srgbClr val="005E85"/>
              </a:solidFill>
            </a:endParaRPr>
          </a:p>
          <a:p>
            <a:r>
              <a:rPr lang="en-US" sz="2800" dirty="0" smtClean="0">
                <a:solidFill>
                  <a:srgbClr val="005E85"/>
                </a:solidFill>
              </a:rPr>
              <a:t>Program support through </a:t>
            </a:r>
            <a:r>
              <a:rPr lang="en-US" sz="2800" dirty="0" err="1" smtClean="0">
                <a:solidFill>
                  <a:srgbClr val="005E85"/>
                </a:solidFill>
              </a:rPr>
              <a:t>Naloxone.kit</a:t>
            </a:r>
            <a:r>
              <a:rPr lang="en-US" sz="2800" dirty="0" err="1">
                <a:solidFill>
                  <a:srgbClr val="005E85"/>
                </a:solidFill>
              </a:rPr>
              <a:t>@</a:t>
            </a:r>
            <a:r>
              <a:rPr lang="en-US" sz="2800" dirty="0" err="1" smtClean="0">
                <a:solidFill>
                  <a:srgbClr val="005E85"/>
                </a:solidFill>
              </a:rPr>
              <a:t>ahs.ca</a:t>
            </a:r>
            <a:endParaRPr lang="en-US" sz="2800" dirty="0" smtClean="0">
              <a:solidFill>
                <a:srgbClr val="005E85"/>
              </a:solidFill>
            </a:endParaRPr>
          </a:p>
          <a:p>
            <a:r>
              <a:rPr lang="en-US" sz="2800" dirty="0" smtClean="0">
                <a:solidFill>
                  <a:srgbClr val="005E85"/>
                </a:solidFill>
              </a:rPr>
              <a:t>Public awareness and support through Drugsafe.ca </a:t>
            </a:r>
            <a:endParaRPr lang="en-US" sz="2800" dirty="0" smtClean="0"/>
          </a:p>
        </p:txBody>
      </p:sp>
      <p:sp>
        <p:nvSpPr>
          <p:cNvPr id="5" name="Title 4"/>
          <p:cNvSpPr>
            <a:spLocks noGrp="1"/>
          </p:cNvSpPr>
          <p:nvPr>
            <p:ph type="title"/>
          </p:nvPr>
        </p:nvSpPr>
        <p:spPr/>
        <p:txBody>
          <a:bodyPr/>
          <a:lstStyle/>
          <a:p>
            <a:r>
              <a:rPr lang="en-US" dirty="0" smtClean="0"/>
              <a:t>Achievements</a:t>
            </a:r>
            <a:endParaRPr lang="en-US" dirty="0"/>
          </a:p>
        </p:txBody>
      </p:sp>
      <p:pic>
        <p:nvPicPr>
          <p:cNvPr id="2" name="Picture 1"/>
          <p:cNvPicPr>
            <a:picLocks noChangeAspect="1"/>
          </p:cNvPicPr>
          <p:nvPr/>
        </p:nvPicPr>
        <p:blipFill>
          <a:blip r:embed="rId3"/>
          <a:stretch>
            <a:fillRect/>
          </a:stretch>
        </p:blipFill>
        <p:spPr>
          <a:xfrm>
            <a:off x="7171566" y="6324600"/>
            <a:ext cx="1432684" cy="457240"/>
          </a:xfrm>
          <a:prstGeom prst="rect">
            <a:avLst/>
          </a:prstGeom>
        </p:spPr>
      </p:pic>
    </p:spTree>
    <p:extLst>
      <p:ext uri="{BB962C8B-B14F-4D97-AF65-F5344CB8AC3E}">
        <p14:creationId xmlns:p14="http://schemas.microsoft.com/office/powerpoint/2010/main" val="2426720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HS_Secondary palette 1">
      <a:dk1>
        <a:srgbClr val="005E85"/>
      </a:dk1>
      <a:lt1>
        <a:sysClr val="window" lastClr="FFFFFF"/>
      </a:lt1>
      <a:dk2>
        <a:srgbClr val="005E85"/>
      </a:dk2>
      <a:lt2>
        <a:srgbClr val="FFFFFF"/>
      </a:lt2>
      <a:accent1>
        <a:srgbClr val="00ADBB"/>
      </a:accent1>
      <a:accent2>
        <a:srgbClr val="E28432"/>
      </a:accent2>
      <a:accent3>
        <a:srgbClr val="008996"/>
      </a:accent3>
      <a:accent4>
        <a:srgbClr val="005E85"/>
      </a:accent4>
      <a:accent5>
        <a:srgbClr val="A4D55D"/>
      </a:accent5>
      <a:accent6>
        <a:srgbClr val="B8BE34"/>
      </a:accent6>
      <a:hlink>
        <a:srgbClr val="0563C1"/>
      </a:hlink>
      <a:folHlink>
        <a:srgbClr val="954F72"/>
      </a:folHlink>
    </a:clrScheme>
    <a:fontScheme name="AHS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ERC Presentation_2017_08_17" id="{0F9D3510-83BC-4751-9ADC-ABBA27CA56E9}" vid="{607C4944-78C0-42E4-8BAF-608906778C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MOERC Presentation_2017_08_17</Template>
  <TotalTime>1976</TotalTime>
  <Words>1660</Words>
  <Application>Microsoft Office PowerPoint</Application>
  <PresentationFormat>On-screen Show (4:3)</PresentationFormat>
  <Paragraphs>268</Paragraphs>
  <Slides>36</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MS PGothic</vt:lpstr>
      <vt:lpstr>MS PGothic</vt:lpstr>
      <vt:lpstr>Arial</vt:lpstr>
      <vt:lpstr>Calibri</vt:lpstr>
      <vt:lpstr>Cambria Math</vt:lpstr>
      <vt:lpstr>Garamond</vt:lpstr>
      <vt:lpstr>Helvetica Neue</vt:lpstr>
      <vt:lpstr>Times New Roman</vt:lpstr>
      <vt:lpstr>Wingdings 2</vt:lpstr>
      <vt:lpstr>Office Theme</vt:lpstr>
      <vt:lpstr>‘THN’ Program Overview-2016</vt:lpstr>
      <vt:lpstr>Community Based Naloxone (CBN) Project Mission-2018</vt:lpstr>
      <vt:lpstr>CBN Program Overview</vt:lpstr>
      <vt:lpstr>CBN Program Overview</vt:lpstr>
      <vt:lpstr>CBN Program Overview</vt:lpstr>
      <vt:lpstr>Distribution Sites</vt:lpstr>
      <vt:lpstr>Activities to Date </vt:lpstr>
      <vt:lpstr>Legislative Changes</vt:lpstr>
      <vt:lpstr>Achievements</vt:lpstr>
      <vt:lpstr>CBN Project Description-Baseline  </vt:lpstr>
      <vt:lpstr>CBN Project Description-Baseline  </vt:lpstr>
      <vt:lpstr>CBN Project Description-Baseline  </vt:lpstr>
      <vt:lpstr>CBN Project Description-Baseline  </vt:lpstr>
      <vt:lpstr>CBN Project Description-Baseline  </vt:lpstr>
      <vt:lpstr>CBN Project Description-Baseline  </vt:lpstr>
      <vt:lpstr>Challenges</vt:lpstr>
      <vt:lpstr>CBN Program</vt:lpstr>
      <vt:lpstr>Future Directions</vt:lpstr>
      <vt:lpstr>Harm Reduction Services Team </vt:lpstr>
      <vt:lpstr>OVERDOSE PREVENTION</vt:lpstr>
      <vt:lpstr> RECOGNIZING AN OVERDOSE</vt:lpstr>
      <vt:lpstr>WHAT NOT TO DO</vt:lpstr>
      <vt:lpstr>WHAT TO DO</vt:lpstr>
      <vt:lpstr>OVERDOSE RESPONSE KIT</vt:lpstr>
      <vt:lpstr>OVERDOSE RESPONSE: SAVE ME</vt:lpstr>
      <vt:lpstr>STIMULATE</vt:lpstr>
      <vt:lpstr>   AIRWAY  </vt:lpstr>
      <vt:lpstr>    VENTILATION  </vt:lpstr>
      <vt:lpstr>IM INJECTION</vt:lpstr>
      <vt:lpstr>EVALUATE AGAIN</vt:lpstr>
      <vt:lpstr>RECOVERY POSITION</vt:lpstr>
      <vt:lpstr>AFTER THE EVENT </vt:lpstr>
      <vt:lpstr>DISTRIBUTION OF ODR KITS</vt:lpstr>
      <vt:lpstr>DISTRIBUTION OF ODR KITS</vt:lpstr>
      <vt:lpstr>Administration of Naloxone in Workplace Settings</vt:lpstr>
      <vt:lpstr>Contact Information</vt:lpstr>
    </vt:vector>
  </TitlesOfParts>
  <Company>Alberta Health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Woroniuk</dc:creator>
  <cp:keywords>template, powerpoint, presentation</cp:keywords>
  <cp:lastModifiedBy>Amy Woroniuk</cp:lastModifiedBy>
  <cp:revision>121</cp:revision>
  <dcterms:created xsi:type="dcterms:W3CDTF">2017-08-10T19:41:05Z</dcterms:created>
  <dcterms:modified xsi:type="dcterms:W3CDTF">2018-05-01T22:12:18Z</dcterms:modified>
  <cp:category>template</cp:category>
</cp:coreProperties>
</file>